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5"/>
    <p:sldMasterId id="2147483650" r:id="rId6"/>
    <p:sldMasterId id="2147483651" r:id="rId7"/>
    <p:sldMasterId id="2147483685" r:id="rId8"/>
  </p:sldMasterIdLst>
  <p:notesMasterIdLst>
    <p:notesMasterId r:id="rId51"/>
  </p:notesMasterIdLst>
  <p:handoutMasterIdLst>
    <p:handoutMasterId r:id="rId52"/>
  </p:handoutMasterIdLst>
  <p:sldIdLst>
    <p:sldId id="323" r:id="rId9"/>
    <p:sldId id="363" r:id="rId10"/>
    <p:sldId id="353" r:id="rId11"/>
    <p:sldId id="355" r:id="rId12"/>
    <p:sldId id="392" r:id="rId13"/>
    <p:sldId id="365" r:id="rId14"/>
    <p:sldId id="369" r:id="rId15"/>
    <p:sldId id="354" r:id="rId16"/>
    <p:sldId id="370" r:id="rId17"/>
    <p:sldId id="352" r:id="rId18"/>
    <p:sldId id="371" r:id="rId19"/>
    <p:sldId id="351" r:id="rId20"/>
    <p:sldId id="357" r:id="rId21"/>
    <p:sldId id="358" r:id="rId22"/>
    <p:sldId id="395" r:id="rId23"/>
    <p:sldId id="373" r:id="rId24"/>
    <p:sldId id="374" r:id="rId25"/>
    <p:sldId id="375" r:id="rId26"/>
    <p:sldId id="367" r:id="rId27"/>
    <p:sldId id="393" r:id="rId28"/>
    <p:sldId id="359" r:id="rId29"/>
    <p:sldId id="380" r:id="rId30"/>
    <p:sldId id="360" r:id="rId31"/>
    <p:sldId id="376" r:id="rId32"/>
    <p:sldId id="396" r:id="rId33"/>
    <p:sldId id="377" r:id="rId34"/>
    <p:sldId id="397" r:id="rId35"/>
    <p:sldId id="378" r:id="rId36"/>
    <p:sldId id="398" r:id="rId37"/>
    <p:sldId id="379" r:id="rId38"/>
    <p:sldId id="381" r:id="rId39"/>
    <p:sldId id="361" r:id="rId40"/>
    <p:sldId id="362" r:id="rId41"/>
    <p:sldId id="382" r:id="rId42"/>
    <p:sldId id="383" r:id="rId43"/>
    <p:sldId id="384" r:id="rId44"/>
    <p:sldId id="385" r:id="rId45"/>
    <p:sldId id="386" r:id="rId46"/>
    <p:sldId id="389" r:id="rId47"/>
    <p:sldId id="387" r:id="rId48"/>
    <p:sldId id="366" r:id="rId49"/>
    <p:sldId id="394" r:id="rId50"/>
  </p:sldIdLst>
  <p:sldSz cx="9144000" cy="6858000" type="screen4x3"/>
  <p:notesSz cx="6662738" cy="9926638"/>
  <p:defaultTextStyle>
    <a:defPPr>
      <a:defRPr lang="nl-NL"/>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modifyVerifier cryptProviderType="rsaAES" cryptAlgorithmClass="hash" cryptAlgorithmType="typeAny" cryptAlgorithmSid="14" spinCount="100000" saltData="NACktpTAqUs0as3v34ChOw==" hashData="/9xLoYYu8LS6hrFYIpUyURmNnR+fEcWwUIuxtNyaqeNFT4oOU1zNqNHUp4SZ9EuyjQTdPxelwRlDrjMe5dH4H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09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0EDA4A-4303-8937-3ED7-B13B853FBAE9}" name="Stijn Westerhof" initials="SW" userId="S::s.westerhof@handbal.nl::1c5d5f60-62ed-4b2d-912a-7f9c8a5f2e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66313"/>
    <a:srgbClr val="3043D0"/>
    <a:srgbClr val="091EE5"/>
    <a:srgbClr val="2850F8"/>
    <a:srgbClr val="FF2121"/>
    <a:srgbClr val="00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3" autoAdjust="0"/>
    <p:restoredTop sz="27136" autoAdjust="0"/>
  </p:normalViewPr>
  <p:slideViewPr>
    <p:cSldViewPr snapToGrid="0">
      <p:cViewPr varScale="1">
        <p:scale>
          <a:sx n="21" d="100"/>
          <a:sy n="21" d="100"/>
        </p:scale>
        <p:origin x="24" y="24"/>
      </p:cViewPr>
      <p:guideLst>
        <p:guide orient="horz" pos="2160"/>
        <p:guide pos="2880"/>
      </p:guideLst>
    </p:cSldViewPr>
  </p:slideViewPr>
  <p:notesTextViewPr>
    <p:cViewPr>
      <p:scale>
        <a:sx n="3" d="2"/>
        <a:sy n="3" d="2"/>
      </p:scale>
      <p:origin x="0" y="0"/>
    </p:cViewPr>
  </p:notesTextViewPr>
  <p:sorterViewPr>
    <p:cViewPr>
      <p:scale>
        <a:sx n="75" d="100"/>
        <a:sy n="75" d="100"/>
      </p:scale>
      <p:origin x="0" y="0"/>
    </p:cViewPr>
  </p:sorterViewPr>
  <p:notesViewPr>
    <p:cSldViewPr snapToGrid="0">
      <p:cViewPr varScale="1">
        <p:scale>
          <a:sx n="46" d="100"/>
          <a:sy n="46" d="100"/>
        </p:scale>
        <p:origin x="-2022" y="-114"/>
      </p:cViewPr>
      <p:guideLst>
        <p:guide orient="horz" pos="3127"/>
        <p:guide pos="209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1.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6/11/relationships/changesInfo" Target="changesInfos/changesInfo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sterhof" userId="1c5d5f60-62ed-4b2d-912a-7f9c8a5f2eca" providerId="ADAL" clId="{50F95730-6C8A-4D61-BD2C-88DF9B3D56F0}"/>
    <pc:docChg chg="modSld">
      <pc:chgData name="Stijn Westerhof" userId="1c5d5f60-62ed-4b2d-912a-7f9c8a5f2eca" providerId="ADAL" clId="{50F95730-6C8A-4D61-BD2C-88DF9B3D56F0}" dt="2023-08-02T12:13:01.956" v="159" actId="20577"/>
      <pc:docMkLst>
        <pc:docMk/>
      </pc:docMkLst>
      <pc:sldChg chg="modNotesTx">
        <pc:chgData name="Stijn Westerhof" userId="1c5d5f60-62ed-4b2d-912a-7f9c8a5f2eca" providerId="ADAL" clId="{50F95730-6C8A-4D61-BD2C-88DF9B3D56F0}" dt="2023-08-02T12:13:01.956" v="159" actId="20577"/>
        <pc:sldMkLst>
          <pc:docMk/>
          <pc:sldMk cId="3564957302" sldId="37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1BEE52E-4918-0E16-2FE5-A61F53A33767}"/>
              </a:ext>
            </a:extLst>
          </p:cNvPr>
          <p:cNvSpPr>
            <a:spLocks noGrp="1" noChangeArrowheads="1"/>
          </p:cNvSpPr>
          <p:nvPr>
            <p:ph type="hdr" sz="quarter"/>
          </p:nvPr>
        </p:nvSpPr>
        <p:spPr bwMode="auto">
          <a:xfrm>
            <a:off x="0" y="0"/>
            <a:ext cx="2887663" cy="495300"/>
          </a:xfrm>
          <a:prstGeom prst="rect">
            <a:avLst/>
          </a:prstGeom>
          <a:noFill/>
          <a:ln>
            <a:noFill/>
          </a:ln>
          <a:effectLst/>
        </p:spPr>
        <p:txBody>
          <a:bodyPr vert="horz" wrap="square" lIns="92084" tIns="46043" rIns="92084" bIns="46043" numCol="1" anchor="t" anchorCtr="0" compatLnSpc="1">
            <a:prstTxWarp prst="textNoShape">
              <a:avLst/>
            </a:prstTxWarp>
          </a:bodyPr>
          <a:lstStyle>
            <a:lvl1pPr algn="l" defTabSz="920750" eaLnBrk="1" hangingPunct="1">
              <a:defRPr sz="1200">
                <a:latin typeface="Arial" charset="0"/>
              </a:defRPr>
            </a:lvl1pPr>
          </a:lstStyle>
          <a:p>
            <a:pPr>
              <a:defRPr/>
            </a:pPr>
            <a:endParaRPr lang="nl-NL" altLang="nl-NL"/>
          </a:p>
        </p:txBody>
      </p:sp>
      <p:sp>
        <p:nvSpPr>
          <p:cNvPr id="59395" name="Rectangle 3">
            <a:extLst>
              <a:ext uri="{FF2B5EF4-FFF2-40B4-BE49-F238E27FC236}">
                <a16:creationId xmlns:a16="http://schemas.microsoft.com/office/drawing/2014/main" id="{AA3A37A8-1D95-4C82-2B28-23619CD80200}"/>
              </a:ext>
            </a:extLst>
          </p:cNvPr>
          <p:cNvSpPr>
            <a:spLocks noGrp="1" noChangeArrowheads="1"/>
          </p:cNvSpPr>
          <p:nvPr>
            <p:ph type="dt" sz="quarter" idx="1"/>
          </p:nvPr>
        </p:nvSpPr>
        <p:spPr bwMode="auto">
          <a:xfrm>
            <a:off x="3773488" y="0"/>
            <a:ext cx="2887662" cy="495300"/>
          </a:xfrm>
          <a:prstGeom prst="rect">
            <a:avLst/>
          </a:prstGeom>
          <a:noFill/>
          <a:ln>
            <a:noFill/>
          </a:ln>
          <a:effectLst/>
        </p:spPr>
        <p:txBody>
          <a:bodyPr vert="horz" wrap="square" lIns="92084" tIns="46043" rIns="92084" bIns="46043" numCol="1" anchor="t" anchorCtr="0" compatLnSpc="1">
            <a:prstTxWarp prst="textNoShape">
              <a:avLst/>
            </a:prstTxWarp>
          </a:bodyPr>
          <a:lstStyle>
            <a:lvl1pPr algn="r" defTabSz="920750" eaLnBrk="1" hangingPunct="1">
              <a:defRPr sz="1200">
                <a:latin typeface="Arial" charset="0"/>
              </a:defRPr>
            </a:lvl1pPr>
          </a:lstStyle>
          <a:p>
            <a:pPr>
              <a:defRPr/>
            </a:pPr>
            <a:endParaRPr lang="nl-NL" altLang="nl-NL"/>
          </a:p>
        </p:txBody>
      </p:sp>
      <p:sp>
        <p:nvSpPr>
          <p:cNvPr id="59396" name="Rectangle 4">
            <a:extLst>
              <a:ext uri="{FF2B5EF4-FFF2-40B4-BE49-F238E27FC236}">
                <a16:creationId xmlns:a16="http://schemas.microsoft.com/office/drawing/2014/main" id="{0C5C7944-647D-DDFA-4CFA-09D032446176}"/>
              </a:ext>
            </a:extLst>
          </p:cNvPr>
          <p:cNvSpPr>
            <a:spLocks noGrp="1" noChangeArrowheads="1"/>
          </p:cNvSpPr>
          <p:nvPr>
            <p:ph type="ftr" sz="quarter" idx="2"/>
          </p:nvPr>
        </p:nvSpPr>
        <p:spPr bwMode="auto">
          <a:xfrm>
            <a:off x="0" y="9429750"/>
            <a:ext cx="2887663" cy="495300"/>
          </a:xfrm>
          <a:prstGeom prst="rect">
            <a:avLst/>
          </a:prstGeom>
          <a:noFill/>
          <a:ln>
            <a:noFill/>
          </a:ln>
          <a:effectLst/>
        </p:spPr>
        <p:txBody>
          <a:bodyPr vert="horz" wrap="square" lIns="92084" tIns="46043" rIns="92084" bIns="46043" numCol="1" anchor="b" anchorCtr="0" compatLnSpc="1">
            <a:prstTxWarp prst="textNoShape">
              <a:avLst/>
            </a:prstTxWarp>
          </a:bodyPr>
          <a:lstStyle>
            <a:lvl1pPr algn="l" defTabSz="920750" eaLnBrk="1" hangingPunct="1">
              <a:defRPr sz="1200">
                <a:latin typeface="Arial" charset="0"/>
              </a:defRPr>
            </a:lvl1pPr>
          </a:lstStyle>
          <a:p>
            <a:pPr>
              <a:defRPr/>
            </a:pPr>
            <a:endParaRPr lang="nl-NL" altLang="nl-NL"/>
          </a:p>
        </p:txBody>
      </p:sp>
      <p:sp>
        <p:nvSpPr>
          <p:cNvPr id="59397" name="Rectangle 5">
            <a:extLst>
              <a:ext uri="{FF2B5EF4-FFF2-40B4-BE49-F238E27FC236}">
                <a16:creationId xmlns:a16="http://schemas.microsoft.com/office/drawing/2014/main" id="{A9A9C68D-6C33-2415-97F7-E0B7423D1829}"/>
              </a:ext>
            </a:extLst>
          </p:cNvPr>
          <p:cNvSpPr>
            <a:spLocks noGrp="1" noChangeArrowheads="1"/>
          </p:cNvSpPr>
          <p:nvPr>
            <p:ph type="sldNum" sz="quarter" idx="3"/>
          </p:nvPr>
        </p:nvSpPr>
        <p:spPr bwMode="auto">
          <a:xfrm>
            <a:off x="3773488" y="9429750"/>
            <a:ext cx="2887662" cy="495300"/>
          </a:xfrm>
          <a:prstGeom prst="rect">
            <a:avLst/>
          </a:prstGeom>
          <a:noFill/>
          <a:ln>
            <a:noFill/>
          </a:ln>
          <a:effectLst/>
        </p:spPr>
        <p:txBody>
          <a:bodyPr vert="horz" wrap="square" lIns="92084" tIns="46043" rIns="92084" bIns="46043" numCol="1" anchor="b" anchorCtr="0" compatLnSpc="1">
            <a:prstTxWarp prst="textNoShape">
              <a:avLst/>
            </a:prstTxWarp>
          </a:bodyPr>
          <a:lstStyle>
            <a:lvl1pPr algn="r" defTabSz="920750" eaLnBrk="1" hangingPunct="1">
              <a:defRPr sz="1200"/>
            </a:lvl1pPr>
          </a:lstStyle>
          <a:p>
            <a:pPr>
              <a:defRPr/>
            </a:pPr>
            <a:fld id="{3929F80A-3D9C-40CC-9E57-7A956E8750BE}" type="slidenum">
              <a:rPr lang="nl-NL" altLang="nl-NL"/>
              <a:pPr>
                <a:defRPr/>
              </a:pPr>
              <a:t>‹nr.›</a:t>
            </a:fld>
            <a:endParaRPr lang="nl-NL" alt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59AF0647-27AD-0768-F844-0ED3495494A4}"/>
              </a:ext>
            </a:extLst>
          </p:cNvPr>
          <p:cNvSpPr>
            <a:spLocks noGrp="1" noChangeArrowheads="1"/>
          </p:cNvSpPr>
          <p:nvPr>
            <p:ph type="hdr" sz="quarter"/>
          </p:nvPr>
        </p:nvSpPr>
        <p:spPr bwMode="auto">
          <a:xfrm>
            <a:off x="0" y="0"/>
            <a:ext cx="2887663" cy="496888"/>
          </a:xfrm>
          <a:prstGeom prst="rect">
            <a:avLst/>
          </a:prstGeom>
          <a:noFill/>
          <a:ln>
            <a:noFill/>
          </a:ln>
          <a:effectLst/>
        </p:spPr>
        <p:txBody>
          <a:bodyPr vert="horz" wrap="square" lIns="91436" tIns="45717" rIns="91436" bIns="45717" numCol="1" anchor="t" anchorCtr="0" compatLnSpc="1">
            <a:prstTxWarp prst="textNoShape">
              <a:avLst/>
            </a:prstTxWarp>
          </a:bodyPr>
          <a:lstStyle>
            <a:lvl1pPr algn="l" eaLnBrk="1" hangingPunct="1">
              <a:defRPr sz="1200">
                <a:latin typeface="Arial" charset="0"/>
              </a:defRPr>
            </a:lvl1pPr>
          </a:lstStyle>
          <a:p>
            <a:pPr>
              <a:defRPr/>
            </a:pPr>
            <a:endParaRPr lang="nl-NL" altLang="nl-NL"/>
          </a:p>
        </p:txBody>
      </p:sp>
      <p:sp>
        <p:nvSpPr>
          <p:cNvPr id="129027" name="Rectangle 3">
            <a:extLst>
              <a:ext uri="{FF2B5EF4-FFF2-40B4-BE49-F238E27FC236}">
                <a16:creationId xmlns:a16="http://schemas.microsoft.com/office/drawing/2014/main" id="{6F69036B-6452-183F-93A1-01168D42C035}"/>
              </a:ext>
            </a:extLst>
          </p:cNvPr>
          <p:cNvSpPr>
            <a:spLocks noGrp="1" noChangeArrowheads="1"/>
          </p:cNvSpPr>
          <p:nvPr>
            <p:ph type="dt" idx="1"/>
          </p:nvPr>
        </p:nvSpPr>
        <p:spPr bwMode="auto">
          <a:xfrm>
            <a:off x="3773488" y="0"/>
            <a:ext cx="2887662" cy="496888"/>
          </a:xfrm>
          <a:prstGeom prst="rect">
            <a:avLst/>
          </a:prstGeom>
          <a:noFill/>
          <a:ln>
            <a:noFill/>
          </a:ln>
          <a:effectLst/>
        </p:spPr>
        <p:txBody>
          <a:bodyPr vert="horz" wrap="square" lIns="91436" tIns="45717" rIns="91436" bIns="45717" numCol="1" anchor="t" anchorCtr="0" compatLnSpc="1">
            <a:prstTxWarp prst="textNoShape">
              <a:avLst/>
            </a:prstTxWarp>
          </a:bodyPr>
          <a:lstStyle>
            <a:lvl1pPr algn="r" eaLnBrk="1" hangingPunct="1">
              <a:defRPr sz="1200">
                <a:latin typeface="Arial" charset="0"/>
              </a:defRPr>
            </a:lvl1pPr>
          </a:lstStyle>
          <a:p>
            <a:pPr>
              <a:defRPr/>
            </a:pPr>
            <a:endParaRPr lang="nl-NL" altLang="nl-NL"/>
          </a:p>
        </p:txBody>
      </p:sp>
      <p:sp>
        <p:nvSpPr>
          <p:cNvPr id="5124" name="Rectangle 4">
            <a:extLst>
              <a:ext uri="{FF2B5EF4-FFF2-40B4-BE49-F238E27FC236}">
                <a16:creationId xmlns:a16="http://schemas.microsoft.com/office/drawing/2014/main" id="{D28A1A48-3BE2-C45B-03C9-3B5AD113FEB1}"/>
              </a:ext>
            </a:extLst>
          </p:cNvPr>
          <p:cNvSpPr>
            <a:spLocks noGrp="1" noRot="1" noChangeAspect="1" noChangeArrowheads="1" noTextEdit="1"/>
          </p:cNvSpPr>
          <p:nvPr>
            <p:ph type="sldImg" idx="2"/>
          </p:nvPr>
        </p:nvSpPr>
        <p:spPr bwMode="auto">
          <a:xfrm>
            <a:off x="849313" y="744538"/>
            <a:ext cx="4965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9" name="Rectangle 5">
            <a:extLst>
              <a:ext uri="{FF2B5EF4-FFF2-40B4-BE49-F238E27FC236}">
                <a16:creationId xmlns:a16="http://schemas.microsoft.com/office/drawing/2014/main" id="{60B822BA-FD56-F846-015B-F38179048B36}"/>
              </a:ext>
            </a:extLst>
          </p:cNvPr>
          <p:cNvSpPr>
            <a:spLocks noGrp="1" noChangeArrowheads="1"/>
          </p:cNvSpPr>
          <p:nvPr>
            <p:ph type="body" sz="quarter" idx="3"/>
          </p:nvPr>
        </p:nvSpPr>
        <p:spPr bwMode="auto">
          <a:xfrm>
            <a:off x="665163" y="4714875"/>
            <a:ext cx="5332412" cy="4467225"/>
          </a:xfrm>
          <a:prstGeom prst="rect">
            <a:avLst/>
          </a:prstGeom>
          <a:noFill/>
          <a:ln>
            <a:noFill/>
          </a:ln>
          <a:effectLst/>
        </p:spPr>
        <p:txBody>
          <a:bodyPr vert="horz" wrap="square" lIns="91436" tIns="45717" rIns="91436" bIns="45717" numCol="1" anchor="t" anchorCtr="0" compatLnSpc="1">
            <a:prstTxWarp prst="textNoShape">
              <a:avLst/>
            </a:prstTxWarp>
          </a:bodyPr>
          <a:lstStyle/>
          <a:p>
            <a:pPr lvl="0"/>
            <a:r>
              <a:rPr lang="nl-NL" altLang="nl-NL" noProof="0"/>
              <a:t>Klik om de opmaakprofielen van de modeltekst te bewerken</a:t>
            </a:r>
          </a:p>
          <a:p>
            <a:pPr lvl="1"/>
            <a:r>
              <a:rPr lang="nl-NL" altLang="nl-NL" noProof="0"/>
              <a:t>Tweede niveau</a:t>
            </a:r>
          </a:p>
          <a:p>
            <a:pPr lvl="2"/>
            <a:r>
              <a:rPr lang="nl-NL" altLang="nl-NL" noProof="0"/>
              <a:t>Derde niveau</a:t>
            </a:r>
          </a:p>
          <a:p>
            <a:pPr lvl="3"/>
            <a:r>
              <a:rPr lang="nl-NL" altLang="nl-NL" noProof="0"/>
              <a:t>Vierde niveau</a:t>
            </a:r>
          </a:p>
          <a:p>
            <a:pPr lvl="4"/>
            <a:r>
              <a:rPr lang="nl-NL" altLang="nl-NL" noProof="0"/>
              <a:t>Vijfde niveau</a:t>
            </a:r>
          </a:p>
        </p:txBody>
      </p:sp>
      <p:sp>
        <p:nvSpPr>
          <p:cNvPr id="129030" name="Rectangle 6">
            <a:extLst>
              <a:ext uri="{FF2B5EF4-FFF2-40B4-BE49-F238E27FC236}">
                <a16:creationId xmlns:a16="http://schemas.microsoft.com/office/drawing/2014/main" id="{7371E6FD-84C7-EBBE-03A3-E99B35608420}"/>
              </a:ext>
            </a:extLst>
          </p:cNvPr>
          <p:cNvSpPr>
            <a:spLocks noGrp="1" noChangeArrowheads="1"/>
          </p:cNvSpPr>
          <p:nvPr>
            <p:ph type="ftr" sz="quarter" idx="4"/>
          </p:nvPr>
        </p:nvSpPr>
        <p:spPr bwMode="auto">
          <a:xfrm>
            <a:off x="0" y="9428163"/>
            <a:ext cx="2887663" cy="496887"/>
          </a:xfrm>
          <a:prstGeom prst="rect">
            <a:avLst/>
          </a:prstGeom>
          <a:noFill/>
          <a:ln>
            <a:noFill/>
          </a:ln>
          <a:effectLst/>
        </p:spPr>
        <p:txBody>
          <a:bodyPr vert="horz" wrap="square" lIns="91436" tIns="45717" rIns="91436" bIns="45717" numCol="1" anchor="b" anchorCtr="0" compatLnSpc="1">
            <a:prstTxWarp prst="textNoShape">
              <a:avLst/>
            </a:prstTxWarp>
          </a:bodyPr>
          <a:lstStyle>
            <a:lvl1pPr algn="l" eaLnBrk="1" hangingPunct="1">
              <a:defRPr sz="1200">
                <a:latin typeface="Arial" charset="0"/>
              </a:defRPr>
            </a:lvl1pPr>
          </a:lstStyle>
          <a:p>
            <a:pPr>
              <a:defRPr/>
            </a:pPr>
            <a:endParaRPr lang="nl-NL" altLang="nl-NL"/>
          </a:p>
        </p:txBody>
      </p:sp>
      <p:sp>
        <p:nvSpPr>
          <p:cNvPr id="129031" name="Rectangle 7">
            <a:extLst>
              <a:ext uri="{FF2B5EF4-FFF2-40B4-BE49-F238E27FC236}">
                <a16:creationId xmlns:a16="http://schemas.microsoft.com/office/drawing/2014/main" id="{50B07186-EEFE-7CD1-D7A8-CE67615BFEEF}"/>
              </a:ext>
            </a:extLst>
          </p:cNvPr>
          <p:cNvSpPr>
            <a:spLocks noGrp="1" noChangeArrowheads="1"/>
          </p:cNvSpPr>
          <p:nvPr>
            <p:ph type="sldNum" sz="quarter" idx="5"/>
          </p:nvPr>
        </p:nvSpPr>
        <p:spPr bwMode="auto">
          <a:xfrm>
            <a:off x="3773488" y="9428163"/>
            <a:ext cx="2887662" cy="496887"/>
          </a:xfrm>
          <a:prstGeom prst="rect">
            <a:avLst/>
          </a:prstGeom>
          <a:noFill/>
          <a:ln>
            <a:noFill/>
          </a:ln>
          <a:effectLst/>
        </p:spPr>
        <p:txBody>
          <a:bodyPr vert="horz" wrap="square" lIns="91436" tIns="45717" rIns="91436" bIns="45717" numCol="1" anchor="b" anchorCtr="0" compatLnSpc="1">
            <a:prstTxWarp prst="textNoShape">
              <a:avLst/>
            </a:prstTxWarp>
          </a:bodyPr>
          <a:lstStyle>
            <a:lvl1pPr algn="r" eaLnBrk="1" hangingPunct="1">
              <a:defRPr sz="1200"/>
            </a:lvl1pPr>
          </a:lstStyle>
          <a:p>
            <a:pPr>
              <a:defRPr/>
            </a:pPr>
            <a:fld id="{A07B0768-DC0F-46A1-939C-E40D996091A2}"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2</a:t>
            </a:fld>
            <a:endParaRPr lang="nl-NL" altLang="nl-NL" sz="1200"/>
          </a:p>
        </p:txBody>
      </p:sp>
    </p:spTree>
    <p:extLst>
      <p:ext uri="{BB962C8B-B14F-4D97-AF65-F5344CB8AC3E}">
        <p14:creationId xmlns:p14="http://schemas.microsoft.com/office/powerpoint/2010/main" val="492469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None/>
            </a:pPr>
            <a:r>
              <a:rPr lang="nl-NL" b="1" i="0" dirty="0">
                <a:solidFill>
                  <a:srgbClr val="00114E"/>
                </a:solidFill>
                <a:effectLst/>
                <a:latin typeface="+mn-lt"/>
              </a:rPr>
              <a:t>Het wisselen van spelers</a:t>
            </a:r>
            <a:br>
              <a:rPr lang="nl-NL" dirty="0">
                <a:latin typeface="+mn-lt"/>
              </a:rPr>
            </a:br>
            <a:r>
              <a:rPr lang="nl-NL" b="0" i="0" dirty="0">
                <a:solidFill>
                  <a:srgbClr val="00114E"/>
                </a:solidFill>
                <a:effectLst/>
                <a:latin typeface="+mn-lt"/>
              </a:rPr>
              <a:t>Weet jij het nog van het speeloppervlak? Het wisselgebied voor beide teams is 4,5 meter lang en wordt door twee streepjes aangegeven. De spelers moeten bij het wisselen binnen deze lijn het speelveld verlaten of het speelveld opkomen. Tijdens de wedstrijd mag je altijd wisselen in het eigen wisselgebied, dit mag op elk moment en herhaaldelijk worden ingezet. Het doel van de wissellijn is om ervoor te zorgen dat de wissels eerlijk en ordelijk verlopen.</a:t>
            </a:r>
            <a:br>
              <a:rPr lang="nl-NL" dirty="0">
                <a:latin typeface="+mn-lt"/>
              </a:rPr>
            </a:br>
            <a:br>
              <a:rPr lang="nl-NL" dirty="0">
                <a:latin typeface="+mn-lt"/>
              </a:rPr>
            </a:br>
            <a:r>
              <a:rPr lang="nl-NL" b="0" i="1" u="sng" dirty="0">
                <a:solidFill>
                  <a:srgbClr val="00114E"/>
                </a:solidFill>
                <a:effectLst/>
                <a:latin typeface="+mn-lt"/>
              </a:rPr>
              <a:t>Straffen bij wisselfouten</a:t>
            </a:r>
            <a:br>
              <a:rPr lang="nl-NL" dirty="0">
                <a:latin typeface="+mn-lt"/>
              </a:rPr>
            </a:br>
            <a:r>
              <a:rPr lang="nl-NL" b="0" i="0" dirty="0">
                <a:solidFill>
                  <a:srgbClr val="00114E"/>
                </a:solidFill>
                <a:effectLst/>
                <a:latin typeface="+mn-lt"/>
              </a:rPr>
              <a:t>Het kan wel eens gebeuren dat één of meerdere spelers niet goed wisselen, bijvoorbeeld een speler loopt het speelveld in voordat een andere speler het speelveld af is of een speler gaat buiten het wisselgebied het veld uit en krijg je een straf. </a:t>
            </a:r>
            <a:br>
              <a:rPr lang="nl-NL" dirty="0">
                <a:latin typeface="+mn-lt"/>
              </a:rPr>
            </a:br>
            <a:r>
              <a:rPr lang="nl-NL" dirty="0">
                <a:latin typeface="+mn-lt"/>
              </a:rPr>
              <a:t>- </a:t>
            </a:r>
            <a:r>
              <a:rPr lang="nl-NL" b="0" i="0" dirty="0">
                <a:solidFill>
                  <a:srgbClr val="00114E"/>
                </a:solidFill>
                <a:effectLst/>
                <a:latin typeface="+mn-lt"/>
              </a:rPr>
              <a:t>Wisselfout door één speler: 2-minutenstraf voor de speler en vrije worp voor de tegenpartij;</a:t>
            </a:r>
          </a:p>
          <a:p>
            <a:pPr marL="0" indent="0" algn="l">
              <a:buFontTx/>
              <a:buNone/>
            </a:pPr>
            <a:r>
              <a:rPr lang="nl-NL" b="0" i="0" dirty="0">
                <a:solidFill>
                  <a:srgbClr val="00114E"/>
                </a:solidFill>
                <a:effectLst/>
                <a:latin typeface="+mn-lt"/>
              </a:rPr>
              <a:t>- Wisselfout door meerdere spelers: 2-minutenstraf voor de eerste speler en vrije worp voor de tegenpartij. </a:t>
            </a:r>
          </a:p>
          <a:p>
            <a:pPr marL="171450" indent="-171450" algn="l">
              <a:buFontTx/>
              <a:buChar char="-"/>
            </a:pPr>
            <a:endParaRPr lang="nl-NL" b="0" i="0" dirty="0">
              <a:solidFill>
                <a:srgbClr val="00114E"/>
              </a:solidFill>
              <a:effectLst/>
              <a:latin typeface="+mn-lt"/>
            </a:endParaRPr>
          </a:p>
          <a:p>
            <a:pPr marL="0" indent="0" algn="l">
              <a:buFontTx/>
              <a:buNone/>
            </a:pPr>
            <a:r>
              <a:rPr lang="nl-NL" b="1" i="0" dirty="0">
                <a:solidFill>
                  <a:srgbClr val="00114E"/>
                </a:solidFill>
                <a:effectLst/>
                <a:latin typeface="+mn-lt"/>
              </a:rPr>
              <a:t>Een geblesseerde speler</a:t>
            </a:r>
            <a:br>
              <a:rPr lang="nl-NL" dirty="0">
                <a:latin typeface="+mn-lt"/>
              </a:rPr>
            </a:br>
            <a:r>
              <a:rPr lang="nl-NL" b="0" i="0" dirty="0">
                <a:solidFill>
                  <a:srgbClr val="00114E"/>
                </a:solidFill>
                <a:effectLst/>
                <a:latin typeface="+mn-lt"/>
              </a:rPr>
              <a:t>Bij blessures mogen twee personen op het speelveld komen die op het wedstrijdformulier staan, om de geblesseerde speler te helpen. Dit mag alleen nadat de scheidsrechter toestemming heeft gegeven. </a:t>
            </a:r>
            <a:br>
              <a:rPr lang="nl-NL" dirty="0">
                <a:latin typeface="+mn-lt"/>
              </a:rPr>
            </a:br>
            <a:br>
              <a:rPr lang="nl-NL" dirty="0">
                <a:latin typeface="+mn-lt"/>
              </a:rPr>
            </a:br>
            <a:r>
              <a:rPr lang="nl-NL" b="0" i="0" dirty="0">
                <a:solidFill>
                  <a:srgbClr val="00114E"/>
                </a:solidFill>
                <a:effectLst/>
                <a:latin typeface="+mn-lt"/>
              </a:rPr>
              <a:t>Als je bloed hebt moet je direct het speelveld verlaten. Zorg ervoor dat het bloeden ophoudt en dat je de wond afdekt. Als er bloed op je lichaam of kleding hebt moet je dat eerst schoonmaken. </a:t>
            </a:r>
          </a:p>
          <a:p>
            <a:endParaRPr lang="nl-NL" altLang="nl-NL" dirty="0">
              <a:latin typeface="+mn-lt"/>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11</a:t>
            </a:fld>
            <a:endParaRPr lang="nl-NL" altLang="nl-NL" sz="1200"/>
          </a:p>
        </p:txBody>
      </p:sp>
    </p:spTree>
    <p:extLst>
      <p:ext uri="{BB962C8B-B14F-4D97-AF65-F5344CB8AC3E}">
        <p14:creationId xmlns:p14="http://schemas.microsoft.com/office/powerpoint/2010/main" val="748315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mn-lt"/>
              </a:rPr>
              <a:t>De doelverdediger</a:t>
            </a:r>
            <a:br>
              <a:rPr lang="nl-NL" dirty="0">
                <a:latin typeface="+mn-lt"/>
              </a:rPr>
            </a:br>
            <a:r>
              <a:rPr lang="nl-NL" b="0" i="0" dirty="0">
                <a:solidFill>
                  <a:srgbClr val="00114E"/>
                </a:solidFill>
                <a:effectLst/>
                <a:latin typeface="+mn-lt"/>
              </a:rPr>
              <a:t>Een doelverdediger is een speler van een team welke moet voorkomen dat de tegenstander een punt scoort. De doelverdediger is de laatste persoon in de verdediging. Een team heeft maximaal één doelverdediger in het veld staan. </a:t>
            </a:r>
          </a:p>
          <a:p>
            <a:endParaRPr lang="nl-NL" altLang="nl-NL" b="0" i="0" dirty="0">
              <a:solidFill>
                <a:srgbClr val="00114E"/>
              </a:solidFill>
              <a:effectLst/>
              <a:latin typeface="+mn-lt"/>
            </a:endParaRPr>
          </a:p>
          <a:p>
            <a:r>
              <a:rPr lang="nl-NL" b="0" i="0" dirty="0">
                <a:solidFill>
                  <a:srgbClr val="00114E"/>
                </a:solidFill>
                <a:effectLst/>
                <a:latin typeface="+mn-lt"/>
              </a:rPr>
              <a:t>Wat is als doelverdediger </a:t>
            </a:r>
            <a:r>
              <a:rPr lang="nl-NL" b="1" i="0" dirty="0">
                <a:solidFill>
                  <a:srgbClr val="00114E"/>
                </a:solidFill>
                <a:effectLst/>
                <a:latin typeface="+mn-lt"/>
              </a:rPr>
              <a:t>toegestaan?</a:t>
            </a:r>
          </a:p>
          <a:p>
            <a:pPr algn="l">
              <a:buFont typeface="Arial" panose="020B0604020202020204" pitchFamily="34" charset="0"/>
              <a:buNone/>
            </a:pPr>
            <a:r>
              <a:rPr lang="nl-NL" b="0" i="0" dirty="0">
                <a:solidFill>
                  <a:srgbClr val="00114E"/>
                </a:solidFill>
                <a:effectLst/>
                <a:latin typeface="+mn-lt"/>
              </a:rPr>
              <a:t>- In zijn doelgebied, dus binnen de cirkel, de bal met alle lichaamsdelen aanraken;</a:t>
            </a:r>
          </a:p>
          <a:p>
            <a:pPr algn="l">
              <a:buFont typeface="Arial" panose="020B0604020202020204" pitchFamily="34" charset="0"/>
              <a:buNone/>
            </a:pPr>
            <a:r>
              <a:rPr lang="nl-NL" b="0" i="0" dirty="0">
                <a:solidFill>
                  <a:srgbClr val="00114E"/>
                </a:solidFill>
                <a:effectLst/>
                <a:latin typeface="+mn-lt"/>
              </a:rPr>
              <a:t>- Zich met bal in het doelgebied vrij te bewegen los van de aan veldspelers opgelegde beperkingen;</a:t>
            </a:r>
          </a:p>
          <a:p>
            <a:pPr marL="0" indent="0" algn="l">
              <a:buFontTx/>
              <a:buNone/>
            </a:pPr>
            <a:r>
              <a:rPr lang="nl-NL" b="0" i="0" dirty="0">
                <a:solidFill>
                  <a:srgbClr val="00114E"/>
                </a:solidFill>
                <a:effectLst/>
                <a:latin typeface="+mn-lt"/>
              </a:rPr>
              <a:t>- Het doelgebied zonder bal te verlaten en als speler meespelen.</a:t>
            </a:r>
          </a:p>
          <a:p>
            <a:pPr marL="171450" indent="-171450" algn="l">
              <a:buFontTx/>
              <a:buChar char="-"/>
            </a:pPr>
            <a:endParaRPr lang="nl-NL" b="0" i="0" dirty="0">
              <a:solidFill>
                <a:srgbClr val="00114E"/>
              </a:solidFill>
              <a:effectLst/>
              <a:latin typeface="+mn-lt"/>
            </a:endParaRPr>
          </a:p>
          <a:p>
            <a:pPr marL="0" indent="0" algn="l">
              <a:buFontTx/>
              <a:buNone/>
            </a:pPr>
            <a:r>
              <a:rPr lang="nl-NL" b="0" i="0" dirty="0">
                <a:solidFill>
                  <a:srgbClr val="00114E"/>
                </a:solidFill>
                <a:effectLst/>
                <a:latin typeface="+mn-lt"/>
              </a:rPr>
              <a:t>Wat is als doelverdediger </a:t>
            </a:r>
            <a:r>
              <a:rPr lang="nl-NL" b="1" i="0" dirty="0">
                <a:solidFill>
                  <a:srgbClr val="00114E"/>
                </a:solidFill>
                <a:effectLst/>
                <a:latin typeface="+mn-lt"/>
              </a:rPr>
              <a:t>niet toegestaan?</a:t>
            </a:r>
          </a:p>
          <a:p>
            <a:pPr algn="l">
              <a:buFont typeface="Arial" panose="020B0604020202020204" pitchFamily="34" charset="0"/>
              <a:buNone/>
            </a:pPr>
            <a:r>
              <a:rPr lang="nl-NL" b="0" i="0" dirty="0">
                <a:solidFill>
                  <a:srgbClr val="00114E"/>
                </a:solidFill>
                <a:effectLst/>
                <a:latin typeface="+mn-lt"/>
              </a:rPr>
              <a:t>- De tegenstander in gevaar te brengen;</a:t>
            </a:r>
          </a:p>
          <a:p>
            <a:pPr algn="l">
              <a:buFont typeface="Arial" panose="020B0604020202020204" pitchFamily="34" charset="0"/>
              <a:buNone/>
            </a:pPr>
            <a:r>
              <a:rPr lang="nl-NL" b="0" i="0" dirty="0">
                <a:solidFill>
                  <a:srgbClr val="00114E"/>
                </a:solidFill>
                <a:effectLst/>
                <a:latin typeface="+mn-lt"/>
              </a:rPr>
              <a:t>- Met de bal in zijn handen uit het doelgebied gaan;</a:t>
            </a:r>
          </a:p>
          <a:p>
            <a:pPr algn="l">
              <a:buFont typeface="Arial" panose="020B0604020202020204" pitchFamily="34" charset="0"/>
              <a:buNone/>
            </a:pPr>
            <a:r>
              <a:rPr lang="nl-NL" b="0" i="0" dirty="0">
                <a:solidFill>
                  <a:srgbClr val="00114E"/>
                </a:solidFill>
                <a:effectLst/>
                <a:latin typeface="+mn-lt"/>
              </a:rPr>
              <a:t>- Een bal die buiten de cirkel ligt of rolt aanraken terwijl hij in het doelgebied staat;</a:t>
            </a:r>
          </a:p>
          <a:p>
            <a:pPr algn="l">
              <a:buFont typeface="Arial" panose="020B0604020202020204" pitchFamily="34" charset="0"/>
              <a:buNone/>
            </a:pPr>
            <a:r>
              <a:rPr lang="nl-NL" b="0" i="0" dirty="0">
                <a:solidFill>
                  <a:srgbClr val="00114E"/>
                </a:solidFill>
                <a:effectLst/>
                <a:latin typeface="+mn-lt"/>
              </a:rPr>
              <a:t>- Als hij buiten de cirkel staat met de bal teruglopen in het doelgebied;</a:t>
            </a:r>
          </a:p>
          <a:p>
            <a:pPr algn="l">
              <a:buFont typeface="Arial" panose="020B0604020202020204" pitchFamily="34" charset="0"/>
              <a:buNone/>
            </a:pPr>
            <a:r>
              <a:rPr lang="nl-NL" b="0" i="0" dirty="0">
                <a:solidFill>
                  <a:srgbClr val="00114E"/>
                </a:solidFill>
                <a:effectLst/>
                <a:latin typeface="+mn-lt"/>
              </a:rPr>
              <a:t>- De bal met onderbeen of voet aanraken als de bal in de richting van het speelveld gaat;</a:t>
            </a:r>
          </a:p>
          <a:p>
            <a:pPr marL="0" indent="0" algn="l">
              <a:buFontTx/>
              <a:buNone/>
            </a:pPr>
            <a:r>
              <a:rPr lang="nl-NL" b="0" i="0" dirty="0">
                <a:solidFill>
                  <a:srgbClr val="00114E"/>
                </a:solidFill>
                <a:effectLst/>
                <a:latin typeface="+mn-lt"/>
              </a:rPr>
              <a:t>- Bij de uitvoering van een 7-meterworp de doelverdedigersgrenslijn (4-meterlijn) te overschrijden.</a:t>
            </a:r>
          </a:p>
          <a:p>
            <a:pPr marL="171450" indent="-171450" algn="l">
              <a:buFontTx/>
              <a:buChar char="-"/>
            </a:pPr>
            <a:endParaRPr lang="nl-NL" b="0" i="0" dirty="0">
              <a:solidFill>
                <a:srgbClr val="00114E"/>
              </a:solidFill>
              <a:effectLst/>
              <a:latin typeface="+mn-lt"/>
            </a:endParaRPr>
          </a:p>
          <a:p>
            <a:pPr algn="l">
              <a:buFont typeface="Arial" panose="020B0604020202020204" pitchFamily="34" charset="0"/>
              <a:buNone/>
            </a:pPr>
            <a:r>
              <a:rPr lang="nl-NL" b="1" i="0" dirty="0">
                <a:solidFill>
                  <a:srgbClr val="00114E"/>
                </a:solidFill>
                <a:effectLst/>
                <a:latin typeface="+mn-lt"/>
              </a:rPr>
              <a:t>Het doelgebied</a:t>
            </a:r>
            <a:br>
              <a:rPr lang="nl-NL" dirty="0">
                <a:latin typeface="+mn-lt"/>
              </a:rPr>
            </a:br>
            <a:r>
              <a:rPr lang="nl-NL" b="0" i="0" dirty="0">
                <a:solidFill>
                  <a:srgbClr val="00114E"/>
                </a:solidFill>
                <a:effectLst/>
                <a:latin typeface="+mn-lt"/>
              </a:rPr>
              <a:t>Weet jij het nog van het speeloppervlak? Dit is het gebied van de keeper, dit wordt ook wel de cirkel genoemd. De veldspelers mogen de doelverdedigersgrenslijn niet aanraken of in de cirkel komen tijdens de wedstrijd. Dit kan ook soms met kleurverschil van het speeloppervlak worden gescheiden. </a:t>
            </a:r>
            <a:br>
              <a:rPr lang="nl-NL" dirty="0">
                <a:latin typeface="+mn-lt"/>
              </a:rPr>
            </a:br>
            <a:br>
              <a:rPr lang="nl-NL" dirty="0">
                <a:latin typeface="+mn-lt"/>
              </a:rPr>
            </a:br>
            <a:r>
              <a:rPr lang="nl-NL" b="0" i="1" u="sng" dirty="0">
                <a:solidFill>
                  <a:srgbClr val="00114E"/>
                </a:solidFill>
                <a:effectLst/>
                <a:latin typeface="+mn-lt"/>
              </a:rPr>
              <a:t>Wat als het doelgebied door een veldspeler wordt betreden?</a:t>
            </a:r>
            <a:br>
              <a:rPr lang="nl-NL" dirty="0">
                <a:latin typeface="+mn-lt"/>
              </a:rPr>
            </a:br>
            <a:r>
              <a:rPr lang="nl-NL" dirty="0">
                <a:latin typeface="+mn-lt"/>
              </a:rPr>
              <a:t>- </a:t>
            </a:r>
            <a:r>
              <a:rPr lang="nl-NL" b="0" i="0" dirty="0">
                <a:solidFill>
                  <a:srgbClr val="00114E"/>
                </a:solidFill>
                <a:effectLst/>
                <a:latin typeface="+mn-lt"/>
              </a:rPr>
              <a:t>Er volgt een uitworp als een veldspeler van het aanvallende team met de bal het doelgebied heeft betreden of zonder bal het doelgebied betreedt en hieruit voordeel haalt. </a:t>
            </a:r>
          </a:p>
          <a:p>
            <a:pPr algn="l">
              <a:buFont typeface="Arial" panose="020B0604020202020204" pitchFamily="34" charset="0"/>
              <a:buNone/>
            </a:pPr>
            <a:r>
              <a:rPr lang="nl-NL" b="0" i="0" dirty="0">
                <a:solidFill>
                  <a:srgbClr val="00114E"/>
                </a:solidFill>
                <a:effectLst/>
                <a:latin typeface="+mn-lt"/>
              </a:rPr>
              <a:t>- Er volgt een vrije worp als een veldspeler van het verdedigende team het doelgebied heeft betreden en hieruit voordeel behaalt, zonder een doelkans te verhinderen.</a:t>
            </a:r>
            <a:br>
              <a:rPr lang="nl-NL" b="0" i="0" dirty="0">
                <a:solidFill>
                  <a:srgbClr val="00114E"/>
                </a:solidFill>
                <a:effectLst/>
                <a:latin typeface="+mn-lt"/>
              </a:rPr>
            </a:br>
            <a:r>
              <a:rPr lang="nl-NL" b="0" i="0" dirty="0">
                <a:solidFill>
                  <a:srgbClr val="00114E"/>
                </a:solidFill>
                <a:effectLst/>
                <a:latin typeface="+mn-lt"/>
              </a:rPr>
              <a:t>- Er volgt een strafworp als een veldspeler van het verdedigende team het doelgebied heeft betreden en hierdoor een vrije doelkans verhindert.</a:t>
            </a:r>
          </a:p>
          <a:p>
            <a:endParaRPr lang="nl-NL" b="0" i="0" dirty="0">
              <a:solidFill>
                <a:srgbClr val="00114E"/>
              </a:solidFill>
              <a:effectLst/>
              <a:latin typeface="+mn-lt"/>
            </a:endParaRPr>
          </a:p>
          <a:p>
            <a:r>
              <a:rPr lang="nl-NL" b="0" i="0" dirty="0">
                <a:solidFill>
                  <a:srgbClr val="00114E"/>
                </a:solidFill>
                <a:effectLst/>
                <a:latin typeface="+mn-lt"/>
              </a:rPr>
              <a:t>Het betreden van het doelgebied wordt niet bestraft wanneer een speler het doelgebied betreedt en dit voor de tegenstander geen nadeel oplevert of hij zich daardoor geen voordeel verschaft.</a:t>
            </a:r>
          </a:p>
          <a:p>
            <a:pPr marL="0" indent="0" algn="l">
              <a:buFontTx/>
              <a:buNone/>
            </a:pPr>
            <a:endParaRPr lang="nl-NL" b="0" i="0" dirty="0">
              <a:solidFill>
                <a:srgbClr val="00114E"/>
              </a:solidFill>
              <a:effectLst/>
              <a:latin typeface="+mn-lt"/>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12</a:t>
            </a:fld>
            <a:endParaRPr lang="nl-NL" altLang="nl-NL" sz="1200"/>
          </a:p>
        </p:txBody>
      </p:sp>
    </p:spTree>
    <p:extLst>
      <p:ext uri="{BB962C8B-B14F-4D97-AF65-F5344CB8AC3E}">
        <p14:creationId xmlns:p14="http://schemas.microsoft.com/office/powerpoint/2010/main" val="2596892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Calibri (Hoofdtekst)"/>
              </a:rPr>
              <a:t>De scheidsrechter en wedstrijdtafel</a:t>
            </a:r>
          </a:p>
          <a:p>
            <a:r>
              <a:rPr lang="nl-NL" b="0" i="0" dirty="0">
                <a:solidFill>
                  <a:srgbClr val="00114E"/>
                </a:solidFill>
                <a:effectLst/>
                <a:latin typeface="Calibri (Hoofdtekst)"/>
              </a:rPr>
              <a:t>Iedere wedstrijd wordt geleid door minimaal één scheidsrechter. Deze krijgt hulp van een wedstrijdsecretaris en/of een tijdwaarnemer bij de wedstrijdtafel. </a:t>
            </a:r>
          </a:p>
          <a:p>
            <a:endParaRPr lang="nl-NL" altLang="nl-NL" b="0" i="0" dirty="0">
              <a:solidFill>
                <a:srgbClr val="00114E"/>
              </a:solidFill>
              <a:effectLst/>
              <a:latin typeface="Calibri (Hoofdtekst)"/>
            </a:endParaRPr>
          </a:p>
          <a:p>
            <a:pPr algn="l">
              <a:buFont typeface="Arial" panose="020B0604020202020204" pitchFamily="34" charset="0"/>
              <a:buNone/>
            </a:pPr>
            <a:r>
              <a:rPr lang="nl-NL" b="1" i="0" dirty="0">
                <a:solidFill>
                  <a:srgbClr val="00114E"/>
                </a:solidFill>
                <a:effectLst/>
                <a:latin typeface="Calibri (Hoofdtekst)"/>
              </a:rPr>
              <a:t>De taken van de scheidsrechter:</a:t>
            </a:r>
            <a:br>
              <a:rPr lang="nl-NL" dirty="0">
                <a:latin typeface="Calibri (Hoofdtekst)"/>
              </a:rPr>
            </a:br>
            <a:r>
              <a:rPr lang="nl-NL" dirty="0">
                <a:latin typeface="Calibri (Hoofdtekst)"/>
              </a:rPr>
              <a:t>- </a:t>
            </a:r>
            <a:r>
              <a:rPr lang="nl-NL" b="0" i="0" dirty="0">
                <a:solidFill>
                  <a:srgbClr val="00114E"/>
                </a:solidFill>
                <a:effectLst/>
                <a:latin typeface="Calibri (Hoofdtekst)"/>
              </a:rPr>
              <a:t>Ziet voor, tijdens en na de wedstrijd toe op het gedrag van spelers en begeleiders;</a:t>
            </a:r>
          </a:p>
          <a:p>
            <a:pPr algn="l">
              <a:buFont typeface="Arial" panose="020B0604020202020204" pitchFamily="34" charset="0"/>
              <a:buNone/>
            </a:pPr>
            <a:r>
              <a:rPr lang="nl-NL" b="0" i="0" dirty="0">
                <a:solidFill>
                  <a:srgbClr val="00114E"/>
                </a:solidFill>
                <a:effectLst/>
                <a:latin typeface="Calibri (Hoofdtekst)"/>
              </a:rPr>
              <a:t>- Controleert het speelveld, de doelen, de bal, het digitale wedstrijdformulier (DWF), de kleding van alle spelers, het aantal spelers en begeleiders in de wisselruimte; </a:t>
            </a:r>
          </a:p>
          <a:p>
            <a:pPr algn="l">
              <a:buFont typeface="Arial" panose="020B0604020202020204" pitchFamily="34" charset="0"/>
              <a:buNone/>
            </a:pPr>
            <a:r>
              <a:rPr lang="nl-NL" b="0" i="0" dirty="0">
                <a:solidFill>
                  <a:srgbClr val="00114E"/>
                </a:solidFill>
                <a:effectLst/>
                <a:latin typeface="Calibri (Hoofdtekst)"/>
              </a:rPr>
              <a:t>- Fluit voor overtredingen; </a:t>
            </a:r>
          </a:p>
          <a:p>
            <a:pPr algn="l">
              <a:buFont typeface="Arial" panose="020B0604020202020204" pitchFamily="34" charset="0"/>
              <a:buNone/>
            </a:pPr>
            <a:r>
              <a:rPr lang="nl-NL" b="0" i="0" dirty="0">
                <a:solidFill>
                  <a:srgbClr val="00114E"/>
                </a:solidFill>
                <a:effectLst/>
                <a:latin typeface="Calibri (Hoofdtekst)"/>
              </a:rPr>
              <a:t>- Geeft straffen indien nodig; </a:t>
            </a:r>
            <a:br>
              <a:rPr lang="nl-NL" b="0" i="0" dirty="0">
                <a:solidFill>
                  <a:srgbClr val="00114E"/>
                </a:solidFill>
                <a:effectLst/>
                <a:latin typeface="Calibri (Hoofdtekst)"/>
              </a:rPr>
            </a:br>
            <a:r>
              <a:rPr lang="nl-NL" b="0" i="0" dirty="0">
                <a:solidFill>
                  <a:srgbClr val="00114E"/>
                </a:solidFill>
                <a:effectLst/>
                <a:latin typeface="Calibri (Hoofdtekst)"/>
              </a:rPr>
              <a:t>- Noteert de doelpunten; </a:t>
            </a:r>
          </a:p>
          <a:p>
            <a:pPr algn="l">
              <a:buFont typeface="Arial" panose="020B0604020202020204" pitchFamily="34" charset="0"/>
              <a:buNone/>
            </a:pPr>
            <a:r>
              <a:rPr lang="nl-NL" b="0" i="0" dirty="0">
                <a:solidFill>
                  <a:srgbClr val="00114E"/>
                </a:solidFill>
                <a:effectLst/>
                <a:latin typeface="Calibri (Hoofdtekst)"/>
              </a:rPr>
              <a:t>- Controleert de speeltijd; </a:t>
            </a:r>
          </a:p>
          <a:p>
            <a:pPr algn="l">
              <a:buFont typeface="Arial" panose="020B0604020202020204" pitchFamily="34" charset="0"/>
              <a:buNone/>
            </a:pPr>
            <a:r>
              <a:rPr lang="nl-NL" b="0" i="0" dirty="0">
                <a:solidFill>
                  <a:srgbClr val="00114E"/>
                </a:solidFill>
                <a:effectLst/>
                <a:latin typeface="Calibri (Hoofdtekst)"/>
              </a:rPr>
              <a:t>- Vult het digitale wedstrijdformulier in;</a:t>
            </a:r>
          </a:p>
          <a:p>
            <a:pPr algn="l">
              <a:buFont typeface="Arial" panose="020B0604020202020204" pitchFamily="34" charset="0"/>
              <a:buNone/>
            </a:pPr>
            <a:r>
              <a:rPr lang="nl-NL" b="0" i="0" dirty="0">
                <a:solidFill>
                  <a:srgbClr val="00114E"/>
                </a:solidFill>
                <a:effectLst/>
                <a:latin typeface="Calibri (Hoofdtekst)"/>
              </a:rPr>
              <a:t>- Mag een wedstrijd onderbreken of staken. </a:t>
            </a:r>
          </a:p>
          <a:p>
            <a:endParaRPr lang="nl-NL" altLang="nl-NL" dirty="0">
              <a:latin typeface="Calibri (Hoofdtekst)"/>
            </a:endParaRPr>
          </a:p>
          <a:p>
            <a:r>
              <a:rPr lang="nl-NL" b="1" i="0" dirty="0">
                <a:solidFill>
                  <a:srgbClr val="00114E"/>
                </a:solidFill>
                <a:effectLst/>
                <a:latin typeface="Calibri (Hoofdtekst)"/>
              </a:rPr>
              <a:t>De wedstrijdtafel</a:t>
            </a:r>
            <a:br>
              <a:rPr lang="nl-NL" dirty="0">
                <a:latin typeface="Calibri (Hoofdtekst)"/>
              </a:rPr>
            </a:br>
            <a:r>
              <a:rPr lang="nl-NL" b="0" i="0" dirty="0">
                <a:solidFill>
                  <a:srgbClr val="00114E"/>
                </a:solidFill>
                <a:effectLst/>
                <a:latin typeface="Calibri (Hoofdtekst)"/>
              </a:rPr>
              <a:t>Bij iedere handbalwedstrijd zijn een tijdwaarnemer en/of een wedstrijdsecretaris aanwezig. Als er maar één persoon is moet deze beide taken uitvoeren. </a:t>
            </a:r>
          </a:p>
          <a:p>
            <a:endParaRPr lang="nl-NL" b="0" i="1" u="sng" dirty="0">
              <a:solidFill>
                <a:srgbClr val="00114E"/>
              </a:solidFill>
              <a:effectLst/>
              <a:latin typeface="Calibri (Hoofdtekst)"/>
            </a:endParaRPr>
          </a:p>
          <a:p>
            <a:r>
              <a:rPr lang="nl-NL" b="0" i="1" u="sng" dirty="0">
                <a:solidFill>
                  <a:srgbClr val="00114E"/>
                </a:solidFill>
                <a:effectLst/>
                <a:latin typeface="Calibri (Hoofdtekst)"/>
              </a:rPr>
              <a:t>Wat zijn de taken van de tijdwaarnemer?</a:t>
            </a:r>
          </a:p>
          <a:p>
            <a:pPr algn="l">
              <a:buFont typeface="Arial" panose="020B0604020202020204" pitchFamily="34" charset="0"/>
              <a:buNone/>
            </a:pPr>
            <a:r>
              <a:rPr lang="nl-NL" b="0" i="0" dirty="0">
                <a:solidFill>
                  <a:srgbClr val="00114E"/>
                </a:solidFill>
                <a:effectLst/>
                <a:latin typeface="Calibri (Hoofdtekst)"/>
              </a:rPr>
              <a:t>- Verantwoordelijk voor het bijhouden van de speeltijd;</a:t>
            </a:r>
          </a:p>
          <a:p>
            <a:pPr algn="l">
              <a:buFont typeface="Arial" panose="020B0604020202020204" pitchFamily="34" charset="0"/>
              <a:buNone/>
            </a:pPr>
            <a:r>
              <a:rPr lang="nl-NL" b="0" i="0" dirty="0">
                <a:solidFill>
                  <a:srgbClr val="00114E"/>
                </a:solidFill>
                <a:effectLst/>
                <a:latin typeface="Calibri (Hoofdtekst)"/>
              </a:rPr>
              <a:t>- Fluiten bij een foutieve wissel van spelers en bij onsportief gedrag in de wisselruimte;</a:t>
            </a:r>
          </a:p>
          <a:p>
            <a:pPr algn="l">
              <a:buFont typeface="Arial" panose="020B0604020202020204" pitchFamily="34" charset="0"/>
              <a:buNone/>
            </a:pPr>
            <a:r>
              <a:rPr lang="nl-NL" b="0" i="0" dirty="0">
                <a:solidFill>
                  <a:srgbClr val="00114E"/>
                </a:solidFill>
                <a:effectLst/>
                <a:latin typeface="Calibri (Hoofdtekst)"/>
              </a:rPr>
              <a:t>- Tijd bijhouden van spelers die een tijdstraf hebben.</a:t>
            </a:r>
          </a:p>
          <a:p>
            <a:endParaRPr lang="nl-NL" b="0" i="1" u="sng" dirty="0">
              <a:solidFill>
                <a:srgbClr val="00114E"/>
              </a:solidFill>
              <a:effectLst/>
              <a:latin typeface="Calibri (Hoofdtekst)"/>
            </a:endParaRPr>
          </a:p>
          <a:p>
            <a:r>
              <a:rPr lang="nl-NL" b="0" i="1" u="sng" dirty="0">
                <a:solidFill>
                  <a:srgbClr val="00114E"/>
                </a:solidFill>
                <a:effectLst/>
                <a:latin typeface="Calibri (Hoofdtekst)"/>
              </a:rPr>
              <a:t>Taken van een wedstrijdsecretaris</a:t>
            </a:r>
          </a:p>
          <a:p>
            <a:pPr algn="l">
              <a:buFont typeface="Arial" panose="020B0604020202020204" pitchFamily="34" charset="0"/>
              <a:buNone/>
            </a:pPr>
            <a:r>
              <a:rPr lang="nl-NL" b="0" i="0" dirty="0">
                <a:solidFill>
                  <a:srgbClr val="00114E"/>
                </a:solidFill>
                <a:effectLst/>
                <a:latin typeface="Calibri (Hoofdtekst)"/>
              </a:rPr>
              <a:t>- Noteren van de straffen van spelers en begeleiders op het wedstrijdformulier;</a:t>
            </a:r>
          </a:p>
          <a:p>
            <a:pPr algn="l">
              <a:buFont typeface="Arial" panose="020B0604020202020204" pitchFamily="34" charset="0"/>
              <a:buNone/>
            </a:pPr>
            <a:r>
              <a:rPr lang="nl-NL" b="0" i="0" dirty="0">
                <a:solidFill>
                  <a:srgbClr val="00114E"/>
                </a:solidFill>
                <a:effectLst/>
                <a:latin typeface="Calibri (Hoofdtekst)"/>
              </a:rPr>
              <a:t>- Noteren van te laat gekomen spelers op het wedstrijdformulier zodat ze mee kunnen spelen.</a:t>
            </a:r>
          </a:p>
          <a:p>
            <a:endParaRPr lang="nl-NL" altLang="nl-NL" dirty="0">
              <a:latin typeface="Calibri (Hoofdtekst)"/>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13</a:t>
            </a:fld>
            <a:endParaRPr lang="nl-NL" altLang="nl-NL" sz="1200"/>
          </a:p>
        </p:txBody>
      </p:sp>
    </p:spTree>
    <p:extLst>
      <p:ext uri="{BB962C8B-B14F-4D97-AF65-F5344CB8AC3E}">
        <p14:creationId xmlns:p14="http://schemas.microsoft.com/office/powerpoint/2010/main" val="212709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De uniforme IHF gebaren</a:t>
            </a:r>
          </a:p>
          <a:p>
            <a:r>
              <a:rPr lang="nl-NL" b="0" i="0" dirty="0">
                <a:solidFill>
                  <a:srgbClr val="00114E"/>
                </a:solidFill>
                <a:effectLst/>
                <a:latin typeface="Open Sans" panose="020B0606030504020204" pitchFamily="34" charset="0"/>
              </a:rPr>
              <a:t>Tijdens het handbalspel zie je de scheidsrechter verschillende gebaren maken, hier zie je welke en wat die betekenen. </a:t>
            </a:r>
          </a:p>
          <a:p>
            <a:endParaRPr lang="nl-NL" altLang="nl-NL" b="0" i="0" dirty="0">
              <a:solidFill>
                <a:srgbClr val="00114E"/>
              </a:solidFill>
              <a:effectLst/>
              <a:latin typeface="Open Sans" panose="020B0606030504020204" pitchFamily="34" charset="0"/>
            </a:endParaRPr>
          </a:p>
          <a:p>
            <a:r>
              <a:rPr lang="nl-NL" altLang="nl-NL" b="0" i="0" dirty="0">
                <a:solidFill>
                  <a:srgbClr val="00114E"/>
                </a:solidFill>
                <a:effectLst/>
                <a:latin typeface="Open Sans" panose="020B0606030504020204" pitchFamily="34" charset="0"/>
              </a:rPr>
              <a:t>Doelpunt: Wanneer de bal in zijn geheel over de doellijn is.</a:t>
            </a:r>
          </a:p>
          <a:p>
            <a:r>
              <a:rPr lang="nl-NL" altLang="nl-NL" b="0" i="0" dirty="0">
                <a:solidFill>
                  <a:srgbClr val="00114E"/>
                </a:solidFill>
                <a:effectLst/>
                <a:latin typeface="Open Sans" panose="020B0606030504020204" pitchFamily="34" charset="0"/>
              </a:rPr>
              <a:t>Vang-, stuit- of </a:t>
            </a:r>
            <a:r>
              <a:rPr lang="nl-NL" altLang="nl-NL" b="0" i="0" dirty="0" err="1">
                <a:solidFill>
                  <a:srgbClr val="00114E"/>
                </a:solidFill>
                <a:effectLst/>
                <a:latin typeface="Open Sans" panose="020B0606030504020204" pitchFamily="34" charset="0"/>
              </a:rPr>
              <a:t>tipfout</a:t>
            </a:r>
            <a:r>
              <a:rPr lang="nl-NL" altLang="nl-NL" b="0" i="0" dirty="0">
                <a:solidFill>
                  <a:srgbClr val="00114E"/>
                </a:solidFill>
                <a:effectLst/>
                <a:latin typeface="Open Sans" panose="020B0606030504020204" pitchFamily="34" charset="0"/>
              </a:rPr>
              <a:t>: Meevoeren van de bal, te hoog stuiteren of het niet onder controle hebben van de bal.</a:t>
            </a:r>
          </a:p>
          <a:p>
            <a:r>
              <a:rPr lang="nl-NL" altLang="nl-NL" b="0" i="0" dirty="0">
                <a:solidFill>
                  <a:srgbClr val="00114E"/>
                </a:solidFill>
                <a:effectLst/>
                <a:latin typeface="Open Sans" panose="020B0606030504020204" pitchFamily="34" charset="0"/>
              </a:rPr>
              <a:t>Betreden van het doelgebied: De “cirkel” is het doelgebied. Het doelgebied mag alleen door de doelverdediger worden betreden. Als een speler het doelgebied betreedt en daar voordeel van heeft, dan wordt dit bestraft. </a:t>
            </a:r>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14</a:t>
            </a:fld>
            <a:endParaRPr lang="nl-NL" altLang="nl-NL" sz="1200"/>
          </a:p>
        </p:txBody>
      </p:sp>
    </p:spTree>
    <p:extLst>
      <p:ext uri="{BB962C8B-B14F-4D97-AF65-F5344CB8AC3E}">
        <p14:creationId xmlns:p14="http://schemas.microsoft.com/office/powerpoint/2010/main" val="319996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De uniforme IHF gebaren</a:t>
            </a:r>
          </a:p>
          <a:p>
            <a:r>
              <a:rPr lang="nl-NL" b="0" i="0" dirty="0">
                <a:solidFill>
                  <a:srgbClr val="00114E"/>
                </a:solidFill>
                <a:effectLst/>
                <a:latin typeface="Open Sans" panose="020B0606030504020204" pitchFamily="34" charset="0"/>
              </a:rPr>
              <a:t>Tijdens het handbalspel zie je de scheidsrechter verschillende gebaren maken, hier zie je welke en wat die betekenen. </a:t>
            </a:r>
          </a:p>
          <a:p>
            <a:endParaRPr lang="nl-NL" altLang="nl-NL" b="0" i="0" dirty="0">
              <a:solidFill>
                <a:srgbClr val="00114E"/>
              </a:solidFill>
              <a:effectLst/>
              <a:latin typeface="Open Sans" panose="020B0606030504020204" pitchFamily="34" charset="0"/>
            </a:endParaRPr>
          </a:p>
          <a:p>
            <a:r>
              <a:rPr lang="nl-NL" altLang="nl-NL" b="0" i="0" dirty="0">
                <a:solidFill>
                  <a:srgbClr val="00114E"/>
                </a:solidFill>
                <a:effectLst/>
                <a:latin typeface="Open Sans" panose="020B0606030504020204" pitchFamily="34" charset="0"/>
              </a:rPr>
              <a:t>Inworp + richting: Bal over de zijlijn. Bal over de achterlijn na laatste contact door verdediger. Bal tegen plafond. Uitvoering zonder fluitsignaal op juiste plaats. Eén voet op de zijlijn aan de grond houden. Tegenstanders 3 meter afstand. </a:t>
            </a:r>
          </a:p>
          <a:p>
            <a:r>
              <a:rPr lang="nl-NL" altLang="nl-NL" b="0" i="0" dirty="0">
                <a:solidFill>
                  <a:srgbClr val="00114E"/>
                </a:solidFill>
                <a:effectLst/>
                <a:latin typeface="Open Sans" panose="020B0606030504020204" pitchFamily="34" charset="0"/>
              </a:rPr>
              <a:t>Uitworp: Bal over de achterlijn. Aanvaller komt op de cirkel. Keeper heeft de bal. Bal ligt in het doelgebied. Uitvoering zonder fluitsignaal vanuit het doelgebied.</a:t>
            </a:r>
          </a:p>
          <a:p>
            <a:r>
              <a:rPr lang="nl-NL" altLang="nl-NL" b="0" i="0" dirty="0">
                <a:solidFill>
                  <a:srgbClr val="00114E"/>
                </a:solidFill>
                <a:effectLst/>
                <a:latin typeface="Open Sans" panose="020B0606030504020204" pitchFamily="34" charset="0"/>
              </a:rPr>
              <a:t>Vrije worp + richting: Uitvoering zonder fluitsignaal op juiste plaats. Rechtop staan bij uitvoering. Tegenstanders 3 meter afstand. </a:t>
            </a:r>
          </a:p>
          <a:p>
            <a:r>
              <a:rPr lang="nl-NL" altLang="nl-NL" b="0" i="0" dirty="0">
                <a:solidFill>
                  <a:srgbClr val="00114E"/>
                </a:solidFill>
                <a:effectLst/>
                <a:latin typeface="Open Sans" panose="020B0606030504020204" pitchFamily="34" charset="0"/>
              </a:rPr>
              <a:t>Niet in acht nemen van 3 meter afstand: Tegenstander moet op minimaal 3 meter afstand plaatsnemen. </a:t>
            </a:r>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15</a:t>
            </a:fld>
            <a:endParaRPr lang="nl-NL" altLang="nl-NL" sz="1200"/>
          </a:p>
        </p:txBody>
      </p:sp>
    </p:spTree>
    <p:extLst>
      <p:ext uri="{BB962C8B-B14F-4D97-AF65-F5344CB8AC3E}">
        <p14:creationId xmlns:p14="http://schemas.microsoft.com/office/powerpoint/2010/main" val="143699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De uniforme IHF gebaren</a:t>
            </a:r>
          </a:p>
          <a:p>
            <a:r>
              <a:rPr lang="nl-NL" b="0" i="0" dirty="0">
                <a:solidFill>
                  <a:srgbClr val="00114E"/>
                </a:solidFill>
                <a:effectLst/>
                <a:latin typeface="Open Sans" panose="020B0606030504020204" pitchFamily="34" charset="0"/>
              </a:rPr>
              <a:t>Tijdens het handbalspel zie je de scheidsrechter verschillende gebaren maken, hier zie je welke en wat die betekenen. </a:t>
            </a:r>
          </a:p>
          <a:p>
            <a:endParaRPr lang="nl-NL" altLang="nl-NL" b="0" i="0" dirty="0">
              <a:solidFill>
                <a:srgbClr val="00114E"/>
              </a:solidFill>
              <a:effectLst/>
              <a:latin typeface="Open Sans" panose="020B0606030504020204" pitchFamily="34" charset="0"/>
            </a:endParaRPr>
          </a:p>
          <a:p>
            <a:r>
              <a:rPr lang="nl-NL" altLang="nl-NL" b="0" i="0" dirty="0">
                <a:solidFill>
                  <a:srgbClr val="00114E"/>
                </a:solidFill>
                <a:effectLst/>
                <a:latin typeface="Open Sans" panose="020B0606030504020204" pitchFamily="34" charset="0"/>
              </a:rPr>
              <a:t>Loopfout of meer dan 3 seconden vasthouden van de bal: Je mag, in het bezit van de bal, 3 passen maken. Een pas is volgens de spelregels een pas als de ene voet vóór de andere voet wordt gezet.</a:t>
            </a:r>
          </a:p>
          <a:p>
            <a:r>
              <a:rPr lang="nl-NL" altLang="nl-NL" b="0" i="0" dirty="0">
                <a:solidFill>
                  <a:srgbClr val="00114E"/>
                </a:solidFill>
                <a:effectLst/>
                <a:latin typeface="Open Sans" panose="020B0606030504020204" pitchFamily="34" charset="0"/>
              </a:rPr>
              <a:t>Omklemmen, vasthouden of duwen: Het is niet toegestaan de tegenstander te klemmen of vast te houden. Toepassing: vrije worp en progressieve bestraffing! </a:t>
            </a:r>
          </a:p>
          <a:p>
            <a:r>
              <a:rPr lang="nl-NL" altLang="nl-NL" b="0" i="0" dirty="0">
                <a:solidFill>
                  <a:srgbClr val="00114E"/>
                </a:solidFill>
                <a:effectLst/>
                <a:latin typeface="Open Sans" panose="020B0606030504020204" pitchFamily="34" charset="0"/>
              </a:rPr>
              <a:t>Aanvallersfout, aanlopen, aanspringen: Verdediger staat stil of is in achterwaartse beweging en verdediger maakt geen overtreding! </a:t>
            </a: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16</a:t>
            </a:fld>
            <a:endParaRPr lang="nl-NL" altLang="nl-NL" sz="1200"/>
          </a:p>
        </p:txBody>
      </p:sp>
    </p:spTree>
    <p:extLst>
      <p:ext uri="{BB962C8B-B14F-4D97-AF65-F5344CB8AC3E}">
        <p14:creationId xmlns:p14="http://schemas.microsoft.com/office/powerpoint/2010/main" val="2777915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De uniforme IHF gebaren</a:t>
            </a:r>
          </a:p>
          <a:p>
            <a:r>
              <a:rPr lang="nl-NL" b="0" i="0" dirty="0">
                <a:solidFill>
                  <a:srgbClr val="00114E"/>
                </a:solidFill>
                <a:effectLst/>
                <a:latin typeface="Open Sans" panose="020B0606030504020204" pitchFamily="34" charset="0"/>
              </a:rPr>
              <a:t>Tijdens het handbalspel zie je de scheidsrechter verschillende gebaren maken, hier zie je welke en wat die betekenen. </a:t>
            </a:r>
          </a:p>
          <a:p>
            <a:endParaRPr lang="nl-NL" altLang="nl-NL" b="0" i="0" dirty="0">
              <a:solidFill>
                <a:srgbClr val="00114E"/>
              </a:solidFill>
              <a:effectLst/>
              <a:latin typeface="Open Sans" panose="020B0606030504020204" pitchFamily="34" charset="0"/>
            </a:endParaRPr>
          </a:p>
          <a:p>
            <a:r>
              <a:rPr lang="nl-NL" altLang="nl-NL" b="0" i="0" dirty="0">
                <a:solidFill>
                  <a:srgbClr val="00114E"/>
                </a:solidFill>
                <a:effectLst/>
                <a:latin typeface="Open Sans" panose="020B0606030504020204" pitchFamily="34" charset="0"/>
              </a:rPr>
              <a:t>Waarschuwingsgebaar voor passief spel: Bewust geen doelpoging ondernemen of aanvallen. Scheidsrechter toont gebaar voor passief spel. Aanvallend team moet binnen 4 passes afronden, anders vrije bal verdedigend team.</a:t>
            </a:r>
          </a:p>
          <a:p>
            <a:r>
              <a:rPr lang="nl-NL" altLang="nl-NL" b="0" i="0" dirty="0">
                <a:solidFill>
                  <a:srgbClr val="00114E"/>
                </a:solidFill>
                <a:effectLst/>
                <a:latin typeface="Open Sans" panose="020B0606030504020204" pitchFamily="34" charset="0"/>
              </a:rPr>
              <a:t>Vrije worp voor passief spel: als niet binnen 4 passes is afgerond nadat het waarschuwingsgebaar voor passief spel is gegeven.</a:t>
            </a:r>
          </a:p>
          <a:p>
            <a:r>
              <a:rPr lang="nl-NL" altLang="nl-NL" b="0" i="0" dirty="0">
                <a:solidFill>
                  <a:srgbClr val="00114E"/>
                </a:solidFill>
                <a:effectLst/>
                <a:latin typeface="Open Sans" panose="020B0606030504020204" pitchFamily="34" charset="0"/>
              </a:rPr>
              <a:t>Speeltijdonderbreking: De tijd wordt stopgezet om een straf te geven en/of andere reden.</a:t>
            </a:r>
          </a:p>
          <a:p>
            <a:r>
              <a:rPr lang="nl-NL" altLang="nl-NL" b="0" i="0" dirty="0">
                <a:solidFill>
                  <a:srgbClr val="00114E"/>
                </a:solidFill>
                <a:effectLst/>
                <a:latin typeface="Open Sans" panose="020B0606030504020204" pitchFamily="34" charset="0"/>
              </a:rPr>
              <a:t>Toestemming, voor 2 deelnamegerechtigde personen, om het speelveld te betreden gedurende een time-out: Teamofficials krijgen toestemming om bijvoorbeeld een geblesseerde speler op het veld te ondersteunen bij een blessure. </a:t>
            </a:r>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17</a:t>
            </a:fld>
            <a:endParaRPr lang="nl-NL" altLang="nl-NL" sz="1200"/>
          </a:p>
        </p:txBody>
      </p:sp>
    </p:spTree>
    <p:extLst>
      <p:ext uri="{BB962C8B-B14F-4D97-AF65-F5344CB8AC3E}">
        <p14:creationId xmlns:p14="http://schemas.microsoft.com/office/powerpoint/2010/main" val="36985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De uniforme IHF gebaren</a:t>
            </a:r>
          </a:p>
          <a:p>
            <a:r>
              <a:rPr lang="nl-NL" b="0" i="0" dirty="0">
                <a:solidFill>
                  <a:srgbClr val="00114E"/>
                </a:solidFill>
                <a:effectLst/>
                <a:latin typeface="Open Sans" panose="020B0606030504020204" pitchFamily="34" charset="0"/>
              </a:rPr>
              <a:t>Tijdens het handbalspel zie je de scheidsrechter verschillende gebaren maken, hier zie je welke en wat die betekenen. </a:t>
            </a:r>
          </a:p>
          <a:p>
            <a:endParaRPr lang="nl-NL" altLang="nl-NL" b="0" i="0" dirty="0">
              <a:solidFill>
                <a:srgbClr val="00114E"/>
              </a:solidFill>
              <a:effectLst/>
              <a:latin typeface="Open Sans" panose="020B0606030504020204" pitchFamily="34" charset="0"/>
            </a:endParaRPr>
          </a:p>
          <a:p>
            <a:r>
              <a:rPr lang="nl-NL" altLang="nl-NL" b="0" i="0" dirty="0">
                <a:solidFill>
                  <a:srgbClr val="00114E"/>
                </a:solidFill>
                <a:effectLst/>
                <a:latin typeface="Open Sans" panose="020B0606030504020204" pitchFamily="34" charset="0"/>
              </a:rPr>
              <a:t>Slaan: Het is niet toegestaan om de bal uit de handen van een tegenstander te slaan. Dit gebaar geeft het slaan weer. </a:t>
            </a:r>
          </a:p>
          <a:p>
            <a:r>
              <a:rPr lang="nl-NL" altLang="nl-NL" b="0" i="0" dirty="0">
                <a:solidFill>
                  <a:srgbClr val="00114E"/>
                </a:solidFill>
                <a:effectLst/>
                <a:latin typeface="Open Sans" panose="020B0606030504020204" pitchFamily="34" charset="0"/>
              </a:rPr>
              <a:t>Tijdelijke uitsluiting (2-minuten): Gebaar om in dit geval de betreffende speler een twee minuten tijdstraf te geven.</a:t>
            </a:r>
          </a:p>
          <a:p>
            <a:r>
              <a:rPr lang="nl-NL" altLang="nl-NL" b="0" i="0" dirty="0">
                <a:solidFill>
                  <a:srgbClr val="00114E"/>
                </a:solidFill>
                <a:effectLst/>
                <a:latin typeface="Open Sans" panose="020B0606030504020204" pitchFamily="34" charset="0"/>
              </a:rPr>
              <a:t>Waarschuwing (geel) – diskwalificatie (rood) en informatie schriftelijk rapport (blauw): Gebaar om de betreffende speler de persoonlijke straf aan te geven.</a:t>
            </a:r>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18</a:t>
            </a:fld>
            <a:endParaRPr lang="nl-NL" altLang="nl-NL" sz="1200"/>
          </a:p>
        </p:txBody>
      </p:sp>
    </p:spTree>
    <p:extLst>
      <p:ext uri="{BB962C8B-B14F-4D97-AF65-F5344CB8AC3E}">
        <p14:creationId xmlns:p14="http://schemas.microsoft.com/office/powerpoint/2010/main" val="2458036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19</a:t>
            </a:fld>
            <a:endParaRPr lang="nl-NL" altLang="nl-NL" sz="1200"/>
          </a:p>
        </p:txBody>
      </p:sp>
    </p:spTree>
    <p:extLst>
      <p:ext uri="{BB962C8B-B14F-4D97-AF65-F5344CB8AC3E}">
        <p14:creationId xmlns:p14="http://schemas.microsoft.com/office/powerpoint/2010/main" val="1735179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b="1" i="0" dirty="0">
                <a:solidFill>
                  <a:srgbClr val="00114E"/>
                </a:solidFill>
                <a:effectLst/>
                <a:latin typeface="+mn-lt"/>
              </a:rPr>
              <a:t>De wedstrijd!</a:t>
            </a:r>
            <a:br>
              <a:rPr lang="nl-NL" dirty="0">
                <a:latin typeface="+mn-lt"/>
              </a:rPr>
            </a:br>
            <a:r>
              <a:rPr lang="nl-NL" dirty="0">
                <a:latin typeface="+mn-lt"/>
              </a:rPr>
              <a:t>Tijdens de wedstrijd ga je aan de slag met de spelregels tijdens een wedstrijd. </a:t>
            </a:r>
            <a:endParaRPr lang="nl-NL" altLang="nl-NL" dirty="0">
              <a:latin typeface="Arial" panose="020B0604020202020204" pitchFamily="34" charset="0"/>
            </a:endParaRPr>
          </a:p>
          <a:p>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20</a:t>
            </a:fld>
            <a:endParaRPr lang="nl-NL" altLang="nl-NL" sz="1200"/>
          </a:p>
        </p:txBody>
      </p:sp>
    </p:spTree>
    <p:extLst>
      <p:ext uri="{BB962C8B-B14F-4D97-AF65-F5344CB8AC3E}">
        <p14:creationId xmlns:p14="http://schemas.microsoft.com/office/powerpoint/2010/main" val="3054050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3</a:t>
            </a:fld>
            <a:endParaRPr lang="nl-NL" altLang="nl-NL" sz="1200"/>
          </a:p>
        </p:txBody>
      </p:sp>
    </p:spTree>
    <p:extLst>
      <p:ext uri="{BB962C8B-B14F-4D97-AF65-F5344CB8AC3E}">
        <p14:creationId xmlns:p14="http://schemas.microsoft.com/office/powerpoint/2010/main" val="3516535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Het spelen van de bal</a:t>
            </a:r>
          </a:p>
          <a:p>
            <a:r>
              <a:rPr lang="nl-NL" b="0" i="0" dirty="0">
                <a:solidFill>
                  <a:srgbClr val="00114E"/>
                </a:solidFill>
                <a:effectLst/>
                <a:latin typeface="Open Sans" panose="020B0606030504020204" pitchFamily="34" charset="0"/>
              </a:rPr>
              <a:t>De bal mag gespeeld worden met het hele lichaam vanaf de knie. Onder de knie wordt dit beschouwd als ‘voetbal’. Daarbij mag de bal op elke manier gespeeld worden zolang dit geen gevaar oplevert voor de tegenstander. </a:t>
            </a:r>
          </a:p>
          <a:p>
            <a:endParaRPr lang="nl-NL" b="1" i="0" dirty="0">
              <a:solidFill>
                <a:srgbClr val="00114E"/>
              </a:solidFill>
              <a:effectLst/>
              <a:latin typeface="Open Sans" panose="020B0606030504020204" pitchFamily="34" charset="0"/>
            </a:endParaRPr>
          </a:p>
          <a:p>
            <a:r>
              <a:rPr lang="nl-NL" b="1" i="0" dirty="0">
                <a:solidFill>
                  <a:srgbClr val="00114E"/>
                </a:solidFill>
                <a:effectLst/>
                <a:latin typeface="Open Sans" panose="020B0606030504020204" pitchFamily="34" charset="0"/>
              </a:rPr>
              <a:t>Wanneer mag je de bal wel spelen en wanneer mag je de bal niet spelen? </a:t>
            </a:r>
          </a:p>
          <a:p>
            <a:r>
              <a:rPr lang="nl-NL" b="0" i="1" u="sng" dirty="0">
                <a:solidFill>
                  <a:srgbClr val="00114E"/>
                </a:solidFill>
                <a:effectLst/>
                <a:latin typeface="Open Sans" panose="020B0606030504020204" pitchFamily="34" charset="0"/>
              </a:rPr>
              <a:t>Wanneer mag je de bal wel spelen?</a:t>
            </a:r>
          </a:p>
          <a:p>
            <a:pPr algn="l">
              <a:buFont typeface="Arial" panose="020B0604020202020204" pitchFamily="34" charset="0"/>
              <a:buNone/>
            </a:pPr>
            <a:r>
              <a:rPr lang="nl-NL" b="0" i="0" dirty="0">
                <a:solidFill>
                  <a:srgbClr val="00114E"/>
                </a:solidFill>
                <a:effectLst/>
                <a:latin typeface="Open Sans" panose="020B0606030504020204" pitchFamily="34" charset="0"/>
              </a:rPr>
              <a:t>- Met open hand (niet met een vuist) uit de hand van de tegenstander spelen;</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van de ene hand in de andere overnemen;</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werpen, vangen, stoppen, stompen en slaan;</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spelen met je handen, armen, hoofd, bovenlichaam, bovenbeen en knie;</a:t>
            </a:r>
          </a:p>
          <a:p>
            <a:pPr algn="l">
              <a:buFont typeface="Arial" panose="020B0604020202020204" pitchFamily="34" charset="0"/>
              <a:buNone/>
            </a:pPr>
            <a:r>
              <a:rPr lang="nl-NL" b="0" i="0" dirty="0">
                <a:solidFill>
                  <a:srgbClr val="00114E"/>
                </a:solidFill>
                <a:effectLst/>
                <a:latin typeface="Open Sans" panose="020B0606030504020204" pitchFamily="34" charset="0"/>
              </a:rPr>
              <a:t>- Knielend, zittend of liggend;</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stuiten en tippen.</a:t>
            </a:r>
          </a:p>
          <a:p>
            <a:endParaRPr lang="nl-NL" b="0" i="0" dirty="0">
              <a:solidFill>
                <a:srgbClr val="00114E"/>
              </a:solidFill>
              <a:effectLst/>
              <a:latin typeface="Open Sans" panose="020B0606030504020204" pitchFamily="34" charset="0"/>
            </a:endParaRPr>
          </a:p>
          <a:p>
            <a:r>
              <a:rPr lang="nl-NL" b="0" i="1" u="sng" dirty="0">
                <a:solidFill>
                  <a:srgbClr val="00114E"/>
                </a:solidFill>
                <a:effectLst/>
                <a:latin typeface="Open Sans" panose="020B0606030504020204" pitchFamily="34" charset="0"/>
              </a:rPr>
              <a:t>Wanneer mag je de bal niet spelen?</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uit de handen van je tegenstander trekken of slaan;</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met je onderbeen of voet spelen;</a:t>
            </a:r>
          </a:p>
          <a:p>
            <a:pPr algn="l">
              <a:buFont typeface="Arial" panose="020B0604020202020204" pitchFamily="34" charset="0"/>
              <a:buNone/>
            </a:pPr>
            <a:r>
              <a:rPr lang="nl-NL" b="0" i="0" dirty="0">
                <a:solidFill>
                  <a:srgbClr val="00114E"/>
                </a:solidFill>
                <a:effectLst/>
                <a:latin typeface="Open Sans" panose="020B0606030504020204" pitchFamily="34" charset="0"/>
              </a:rPr>
              <a:t>- Als speler over de zijlijn of achterlijn komen, terwijl de bal wel binnen de lijnen blijft (bijvoorbeeld om de tegenstander te passeren).</a:t>
            </a:r>
          </a:p>
          <a:p>
            <a:endParaRPr lang="nl-NL" altLang="nl-NL" b="0" i="0" dirty="0">
              <a:solidFill>
                <a:srgbClr val="00114E"/>
              </a:solidFill>
              <a:effectLst/>
              <a:latin typeface="Open Sans" panose="020B0606030504020204" pitchFamily="34" charset="0"/>
            </a:endParaRPr>
          </a:p>
          <a:p>
            <a:pPr algn="l">
              <a:buFont typeface="Arial" panose="020B0604020202020204" pitchFamily="34" charset="0"/>
              <a:buNone/>
            </a:pPr>
            <a:r>
              <a:rPr lang="nl-NL" b="1" i="0" dirty="0">
                <a:solidFill>
                  <a:srgbClr val="00114E"/>
                </a:solidFill>
                <a:effectLst/>
                <a:latin typeface="Open Sans" panose="020B0606030504020204" pitchFamily="34" charset="0"/>
              </a:rPr>
              <a:t>Tippen en stuiten</a:t>
            </a:r>
            <a:br>
              <a:rPr lang="nl-NL" dirty="0"/>
            </a:br>
            <a:r>
              <a:rPr lang="nl-NL" b="0" i="0" dirty="0">
                <a:solidFill>
                  <a:srgbClr val="00114E"/>
                </a:solidFill>
                <a:effectLst/>
                <a:latin typeface="Open Sans" panose="020B0606030504020204" pitchFamily="34" charset="0"/>
              </a:rPr>
              <a:t>Als je de bal vangt, dan mag je daarna onbeperkt tippen. Je mag eenmaal stuiten of vervolgens herhaald met één hand te tippen. Als je de bal na het tippen weer met een of twee handen vastpakt, mag je wederom nog drie passen maken en daarna moet je de bal afspelen of werpen.</a:t>
            </a:r>
            <a:br>
              <a:rPr lang="nl-NL" b="1" i="0" dirty="0">
                <a:solidFill>
                  <a:srgbClr val="00114E"/>
                </a:solidFill>
                <a:effectLst/>
                <a:latin typeface="Open Sans" panose="020B0606030504020204" pitchFamily="34" charset="0"/>
              </a:rPr>
            </a:br>
            <a:br>
              <a:rPr lang="nl-NL" dirty="0"/>
            </a:br>
            <a:r>
              <a:rPr lang="nl-NL" b="1" i="0" dirty="0">
                <a:solidFill>
                  <a:srgbClr val="00114E"/>
                </a:solidFill>
                <a:effectLst/>
                <a:latin typeface="Open Sans" panose="020B0606030504020204" pitchFamily="34" charset="0"/>
              </a:rPr>
              <a:t>Loopregel</a:t>
            </a:r>
            <a:br>
              <a:rPr lang="nl-NL" dirty="0"/>
            </a:br>
            <a:r>
              <a:rPr lang="nl-NL" b="0" i="0" dirty="0">
                <a:solidFill>
                  <a:srgbClr val="00114E"/>
                </a:solidFill>
                <a:effectLst/>
                <a:latin typeface="Open Sans" panose="020B0606030504020204" pitchFamily="34" charset="0"/>
              </a:rPr>
              <a:t>Als je de bal vangt, dan mag je drie passen maken. Na een stuit of na het tippen van de bal mag je wederom drie passen maken. Dat is een duidelijke regel, maar in de praktijk vaak erg lastig. Door snelheid of bijzondere technieken lijkt het soms alsof je teveel passen maakt. Een pas is gemaakt, wanneer de speler, in het bezit van de bal, één voet opheft en weer neerzet. Daarbij mag hij de andere voet aansluiten! Wanneer de bal in de lucht gevangen wordt en de speler raakt de grond met één of twee voeten geldt dit niet als een pas, maar als </a:t>
            </a:r>
            <a:r>
              <a:rPr lang="nl-NL" b="0" i="0" dirty="0" err="1">
                <a:solidFill>
                  <a:srgbClr val="00114E"/>
                </a:solidFill>
                <a:effectLst/>
                <a:latin typeface="Open Sans" panose="020B0606030504020204" pitchFamily="34" charset="0"/>
              </a:rPr>
              <a:t>nulpas</a:t>
            </a:r>
            <a:r>
              <a:rPr lang="nl-NL" b="0" i="0" dirty="0">
                <a:solidFill>
                  <a:srgbClr val="00114E"/>
                </a:solidFill>
                <a:effectLst/>
                <a:latin typeface="Open Sans" panose="020B0606030504020204" pitchFamily="34" charset="0"/>
              </a:rPr>
              <a:t>! </a:t>
            </a:r>
            <a:br>
              <a:rPr lang="nl-NL" dirty="0"/>
            </a:br>
            <a:br>
              <a:rPr lang="nl-NL" dirty="0"/>
            </a:br>
            <a:r>
              <a:rPr lang="nl-NL" b="1" i="0" dirty="0">
                <a:solidFill>
                  <a:srgbClr val="00114E"/>
                </a:solidFill>
                <a:effectLst/>
                <a:latin typeface="Open Sans" panose="020B0606030504020204" pitchFamily="34" charset="0"/>
              </a:rPr>
              <a:t>De drie seconden regel</a:t>
            </a:r>
            <a:br>
              <a:rPr lang="nl-NL" dirty="0"/>
            </a:br>
            <a:r>
              <a:rPr lang="nl-NL" b="0" i="0" dirty="0">
                <a:solidFill>
                  <a:srgbClr val="00114E"/>
                </a:solidFill>
                <a:effectLst/>
                <a:latin typeface="Open Sans" panose="020B0606030504020204" pitchFamily="34" charset="0"/>
              </a:rPr>
              <a:t>De drie seconden houdt in dat je de bal drie seconden mag vasthouden. Binnen die drie seconden moet je de bal afspelen, een stuit maken of tippen.</a:t>
            </a:r>
            <a:br>
              <a:rPr lang="nl-NL" dirty="0"/>
            </a:br>
            <a:br>
              <a:rPr lang="nl-NL" dirty="0"/>
            </a:br>
            <a:r>
              <a:rPr lang="nl-NL" b="1" i="0" dirty="0">
                <a:solidFill>
                  <a:srgbClr val="00114E"/>
                </a:solidFill>
                <a:effectLst/>
                <a:latin typeface="Open Sans" panose="020B0606030504020204" pitchFamily="34" charset="0"/>
              </a:rPr>
              <a:t>Hoe werkt dat precies met die drie passen?</a:t>
            </a:r>
          </a:p>
          <a:p>
            <a:pPr algn="l">
              <a:buFont typeface="Arial" panose="020B0604020202020204" pitchFamily="34" charset="0"/>
              <a:buNone/>
            </a:pPr>
            <a:r>
              <a:rPr lang="nl-NL" b="0" i="0" dirty="0">
                <a:solidFill>
                  <a:srgbClr val="00114E"/>
                </a:solidFill>
                <a:effectLst/>
                <a:latin typeface="Open Sans" panose="020B0606030504020204" pitchFamily="34" charset="0"/>
              </a:rPr>
              <a:t>- Het tellen van de passen begint als je de bal vangt en op de grond staat. Als je daarna nog een voet vooruit zet is dat de eerste pas. Als je daarna de andere voet verplaatst is dat de tweede pas.</a:t>
            </a:r>
          </a:p>
          <a:p>
            <a:pPr algn="l">
              <a:buFont typeface="Arial" panose="020B0604020202020204" pitchFamily="34" charset="0"/>
              <a:buNone/>
            </a:pPr>
            <a:r>
              <a:rPr lang="nl-NL" b="0" i="0" dirty="0">
                <a:solidFill>
                  <a:srgbClr val="00114E"/>
                </a:solidFill>
                <a:effectLst/>
                <a:latin typeface="Open Sans" panose="020B0606030504020204" pitchFamily="34" charset="0"/>
              </a:rPr>
              <a:t>- Als je de bal in de lucht vangt en daarna op twee voeten landt, heb je volgens de regels nog geen pas gemaakt. Als je in die situatie op twee voeten landt en dan één voet verplaatst, dan heb je de eerste pas gemaakt.</a:t>
            </a: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21</a:t>
            </a:fld>
            <a:endParaRPr lang="nl-NL" altLang="nl-NL" sz="1200"/>
          </a:p>
        </p:txBody>
      </p:sp>
    </p:spTree>
    <p:extLst>
      <p:ext uri="{BB962C8B-B14F-4D97-AF65-F5344CB8AC3E}">
        <p14:creationId xmlns:p14="http://schemas.microsoft.com/office/powerpoint/2010/main" val="1663375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None/>
            </a:pPr>
            <a:r>
              <a:rPr lang="nl-NL" b="1" i="0" dirty="0">
                <a:solidFill>
                  <a:srgbClr val="00114E"/>
                </a:solidFill>
                <a:effectLst/>
                <a:latin typeface="Open Sans" panose="020B0606030504020204" pitchFamily="34" charset="0"/>
              </a:rPr>
              <a:t>Passief spel</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Soms lukt het de aanval niet om tot een doelpoging te komen, bijvoorbeeld omdat de verdediging te goed is of omdat bij een gespeeld systeem de laatste pass mislukt en het overtal hierdoor verloren gaat. Je mag de bal niet in het team houden zonder dat er sprake is van een duidelijke poging om aan te vallen of om te proberen een doelpunt te maken. Als dit het geval is, dan wordt dit passief spel genoemd. Passief spel kan de hele wedstrijd voorkomen. Hierna heeft het team nog maximaal 4 passes om tot een schot op doel te komen. Na de 5</a:t>
            </a:r>
            <a:r>
              <a:rPr lang="nl-NL" b="0" i="0" baseline="30000" dirty="0">
                <a:solidFill>
                  <a:srgbClr val="00114E"/>
                </a:solidFill>
                <a:effectLst/>
                <a:latin typeface="Open Sans" panose="020B0606030504020204" pitchFamily="34" charset="0"/>
              </a:rPr>
              <a:t>e</a:t>
            </a:r>
            <a:r>
              <a:rPr lang="nl-NL" b="0" i="0" dirty="0">
                <a:solidFill>
                  <a:srgbClr val="00114E"/>
                </a:solidFill>
                <a:effectLst/>
                <a:latin typeface="Open Sans" panose="020B0606030504020204" pitchFamily="34" charset="0"/>
              </a:rPr>
              <a:t> pass zal de scheidsrechter een vrije worp geven aan het verdedigende team. </a:t>
            </a:r>
            <a:br>
              <a:rPr lang="nl-NL" dirty="0"/>
            </a:br>
            <a:br>
              <a:rPr lang="nl-NL" dirty="0"/>
            </a:br>
            <a:r>
              <a:rPr lang="nl-NL" b="0" i="1" u="sng" dirty="0">
                <a:solidFill>
                  <a:srgbClr val="00114E"/>
                </a:solidFill>
                <a:effectLst/>
                <a:latin typeface="Open Sans" panose="020B0606030504020204" pitchFamily="34" charset="0"/>
              </a:rPr>
              <a:t>Veelvoorkomende gevallen van passief spel zijn:</a:t>
            </a:r>
            <a:br>
              <a:rPr lang="nl-NL" b="0" i="1" u="sng"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De spelers van het team vertragen het spel tegen het einde van de wedstrijd als dat team een kleine voorsprong heeft;</a:t>
            </a:r>
          </a:p>
          <a:p>
            <a:pPr algn="l">
              <a:buFont typeface="Arial" panose="020B0604020202020204" pitchFamily="34" charset="0"/>
              <a:buNone/>
            </a:pPr>
            <a:r>
              <a:rPr lang="nl-NL" b="0" i="0" dirty="0">
                <a:solidFill>
                  <a:srgbClr val="00114E"/>
                </a:solidFill>
                <a:effectLst/>
                <a:latin typeface="Open Sans" panose="020B0606030504020204" pitchFamily="34" charset="0"/>
              </a:rPr>
              <a:t>- De spelers van een team vertragen het spel als dit team met een speler minder op het speelveld speelt vanwege een 2-minuten tijdstraf;</a:t>
            </a:r>
          </a:p>
          <a:p>
            <a:pPr algn="l">
              <a:buFont typeface="Arial" panose="020B0604020202020204" pitchFamily="34" charset="0"/>
              <a:buNone/>
            </a:pPr>
            <a:r>
              <a:rPr lang="nl-NL" b="0" i="0" dirty="0">
                <a:solidFill>
                  <a:srgbClr val="00114E"/>
                </a:solidFill>
                <a:effectLst/>
                <a:latin typeface="Open Sans" panose="020B0606030504020204" pitchFamily="34" charset="0"/>
              </a:rPr>
              <a:t>- De spelers van het aanvallende team kunnen geen aanval opzetten omdat de tegenpartij vooral in de verdediging erg sterk is;</a:t>
            </a:r>
          </a:p>
          <a:p>
            <a:pPr algn="l">
              <a:buFont typeface="Arial" panose="020B0604020202020204" pitchFamily="34" charset="0"/>
              <a:buNone/>
            </a:pPr>
            <a:r>
              <a:rPr lang="nl-NL" b="0" i="0" dirty="0">
                <a:solidFill>
                  <a:srgbClr val="00114E"/>
                </a:solidFill>
                <a:effectLst/>
                <a:latin typeface="Open Sans" panose="020B0606030504020204" pitchFamily="34" charset="0"/>
              </a:rPr>
              <a:t>- De spelers wachten op het midden van het speelveld totdat medespelers zijn gewisseld;</a:t>
            </a:r>
          </a:p>
          <a:p>
            <a:pPr algn="l">
              <a:buFont typeface="Arial" panose="020B0604020202020204" pitchFamily="34" charset="0"/>
              <a:buNone/>
            </a:pPr>
            <a:r>
              <a:rPr lang="nl-NL" b="0" i="0" dirty="0">
                <a:solidFill>
                  <a:srgbClr val="00114E"/>
                </a:solidFill>
                <a:effectLst/>
                <a:latin typeface="Open Sans" panose="020B0606030504020204" pitchFamily="34" charset="0"/>
              </a:rPr>
              <a:t>- Een speler vertraagt de uitvoering van een vrije worp, beginworp, inworp, uitworp of speelt opzettelijk terug naar zijn keeper. </a:t>
            </a:r>
          </a:p>
          <a:p>
            <a:pPr algn="l">
              <a:buFont typeface="Arial" panose="020B0604020202020204" pitchFamily="34" charset="0"/>
              <a:buNone/>
            </a:pPr>
            <a:endParaRPr lang="nl-NL" b="0" i="0" dirty="0">
              <a:solidFill>
                <a:srgbClr val="00114E"/>
              </a:solidFill>
              <a:effectLst/>
              <a:latin typeface="Open Sans" panose="020B0606030504020204" pitchFamily="34" charset="0"/>
            </a:endParaRPr>
          </a:p>
          <a:p>
            <a:pPr algn="l">
              <a:buFont typeface="Arial" panose="020B0604020202020204" pitchFamily="34" charset="0"/>
              <a:buNone/>
            </a:pPr>
            <a:r>
              <a:rPr lang="nl-NL" b="0" i="0" dirty="0">
                <a:solidFill>
                  <a:srgbClr val="00114E"/>
                </a:solidFill>
                <a:effectLst/>
                <a:latin typeface="Open Sans" panose="020B0606030504020204" pitchFamily="34" charset="0"/>
              </a:rPr>
              <a:t>Als de scheidsrechter vindt dat het passief spel is, moet hij een waarschuwingsteken geven. Het aanvallende team moet nu actie ondernemen, bijvoorbeeld een tempoversnelling of een schot op het doel. Als er geen actie komt, krijgt het aanvallende team na maximaal 4 passes een vrije worp tegen.</a:t>
            </a:r>
            <a:br>
              <a:rPr lang="nl-NL" dirty="0"/>
            </a:br>
            <a:br>
              <a:rPr lang="nl-NL" dirty="0"/>
            </a:br>
            <a:r>
              <a:rPr lang="nl-NL" b="0" i="1" u="sng" dirty="0">
                <a:solidFill>
                  <a:srgbClr val="00114E"/>
                </a:solidFill>
                <a:effectLst/>
                <a:latin typeface="Open Sans" panose="020B0606030504020204" pitchFamily="34" charset="0"/>
              </a:rPr>
              <a:t>Het gebaar voor passief spel eindigt als:</a:t>
            </a:r>
            <a:br>
              <a:rPr lang="nl-NL" b="0" i="1" u="sng"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Er op doel geschoten is en de bal terugkomt van paal, lat of de keeper;</a:t>
            </a:r>
          </a:p>
          <a:p>
            <a:pPr algn="l">
              <a:buFont typeface="Arial" panose="020B0604020202020204" pitchFamily="34" charset="0"/>
              <a:buNone/>
            </a:pPr>
            <a:r>
              <a:rPr lang="nl-NL" b="0" i="0" dirty="0">
                <a:solidFill>
                  <a:srgbClr val="00114E"/>
                </a:solidFill>
                <a:effectLst/>
                <a:latin typeface="Open Sans" panose="020B0606030504020204" pitchFamily="34" charset="0"/>
              </a:rPr>
              <a:t>- Je in de aanval bent, de scheidsrechter het gebaar voor passief spel heeft gegeven, maar de tegenstander een overtreding maakt die bestraft wordt met een gele of rode kaart of een tijdstraf;</a:t>
            </a:r>
          </a:p>
          <a:p>
            <a:pPr algn="l">
              <a:buFont typeface="Arial" panose="020B0604020202020204" pitchFamily="34" charset="0"/>
              <a:buNone/>
            </a:pPr>
            <a:r>
              <a:rPr lang="nl-NL" b="0" i="0" dirty="0">
                <a:solidFill>
                  <a:srgbClr val="00114E"/>
                </a:solidFill>
                <a:effectLst/>
                <a:latin typeface="Open Sans" panose="020B0606030504020204" pitchFamily="34" charset="0"/>
              </a:rPr>
              <a:t>- Het verdedigende team controle heeft over de bal. </a:t>
            </a:r>
          </a:p>
          <a:p>
            <a:pPr algn="l">
              <a:buFont typeface="Arial" panose="020B0604020202020204" pitchFamily="34" charset="0"/>
              <a:buNone/>
            </a:pPr>
            <a:endParaRPr lang="nl-NL" b="0" i="0" dirty="0">
              <a:solidFill>
                <a:srgbClr val="00114E"/>
              </a:solidFill>
              <a:effectLst/>
              <a:latin typeface="Open Sans" panose="020B0606030504020204" pitchFamily="34" charset="0"/>
            </a:endParaRPr>
          </a:p>
          <a:p>
            <a:pPr algn="l">
              <a:buFont typeface="Arial" panose="020B0604020202020204" pitchFamily="34" charset="0"/>
              <a:buNone/>
            </a:pPr>
            <a:r>
              <a:rPr lang="nl-NL" b="0" i="0" dirty="0">
                <a:solidFill>
                  <a:srgbClr val="00114E"/>
                </a:solidFill>
                <a:effectLst/>
                <a:latin typeface="Open Sans" panose="020B0606030504020204" pitchFamily="34" charset="0"/>
              </a:rPr>
              <a:t>Bij een vrije worp of inworp na de 4</a:t>
            </a:r>
            <a:r>
              <a:rPr lang="nl-NL" b="0" i="0" baseline="30000" dirty="0">
                <a:solidFill>
                  <a:srgbClr val="00114E"/>
                </a:solidFill>
                <a:effectLst/>
                <a:latin typeface="Open Sans" panose="020B0606030504020204" pitchFamily="34" charset="0"/>
              </a:rPr>
              <a:t>e</a:t>
            </a:r>
            <a:r>
              <a:rPr lang="nl-NL" b="0" i="0" dirty="0">
                <a:solidFill>
                  <a:srgbClr val="00114E"/>
                </a:solidFill>
                <a:effectLst/>
                <a:latin typeface="Open Sans" panose="020B0606030504020204" pitchFamily="34" charset="0"/>
              </a:rPr>
              <a:t> pass krijgt het aanvallende team één extra pass, dit zodat niet altijd direct op doel geschoten hoeft te worden. </a:t>
            </a:r>
          </a:p>
          <a:p>
            <a:pPr algn="l">
              <a:buFont typeface="Arial" panose="020B0604020202020204" pitchFamily="34" charset="0"/>
              <a:buNone/>
            </a:pPr>
            <a:endParaRPr lang="nl-NL" b="0" i="0" dirty="0">
              <a:solidFill>
                <a:srgbClr val="00114E"/>
              </a:solidFill>
              <a:effectLst/>
              <a:latin typeface="Open Sans" panose="020B0606030504020204" pitchFamily="34" charset="0"/>
            </a:endParaRPr>
          </a:p>
          <a:p>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22</a:t>
            </a:fld>
            <a:endParaRPr lang="nl-NL" altLang="nl-NL" sz="1200"/>
          </a:p>
        </p:txBody>
      </p:sp>
    </p:spTree>
    <p:extLst>
      <p:ext uri="{BB962C8B-B14F-4D97-AF65-F5344CB8AC3E}">
        <p14:creationId xmlns:p14="http://schemas.microsoft.com/office/powerpoint/2010/main" val="4116839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Welke acties mogen?</a:t>
            </a:r>
            <a:br>
              <a:rPr lang="nl-NL" dirty="0"/>
            </a:br>
            <a:r>
              <a:rPr lang="nl-NL" b="0" i="0" dirty="0">
                <a:solidFill>
                  <a:srgbClr val="00114E"/>
                </a:solidFill>
                <a:effectLst/>
                <a:latin typeface="Open Sans" panose="020B0606030504020204" pitchFamily="34" charset="0"/>
              </a:rPr>
              <a:t>Tijdens een wedstrijd probeer je natuurlijk in bezit van de bal te komen of de tegenstander zodanig te hinderen dat hij geen doelpunt kan maken. Wat mag je wel en wat mag je niet? </a:t>
            </a:r>
          </a:p>
          <a:p>
            <a:endParaRPr lang="nl-NL" altLang="nl-NL" b="0" i="0" dirty="0">
              <a:solidFill>
                <a:srgbClr val="00114E"/>
              </a:solidFill>
              <a:effectLst/>
              <a:latin typeface="Open Sans" panose="020B0606030504020204" pitchFamily="34" charset="0"/>
            </a:endParaRPr>
          </a:p>
          <a:p>
            <a:pPr algn="l">
              <a:buFont typeface="Arial" panose="020B0604020202020204" pitchFamily="34" charset="0"/>
              <a:buNone/>
            </a:pPr>
            <a:r>
              <a:rPr lang="nl-NL" b="0" i="1" u="sng" dirty="0">
                <a:solidFill>
                  <a:srgbClr val="00114E"/>
                </a:solidFill>
                <a:effectLst/>
                <a:latin typeface="Open Sans" panose="020B0606030504020204" pitchFamily="34" charset="0"/>
              </a:rPr>
              <a:t>Wat mag wel: </a:t>
            </a:r>
            <a:br>
              <a:rPr lang="nl-NL" dirty="0"/>
            </a:br>
            <a:r>
              <a:rPr lang="nl-NL" dirty="0"/>
              <a:t>- Armen gebruiken om in balbezit te komen of de bal te blokken;</a:t>
            </a:r>
            <a:endParaRPr lang="nl-NL" b="0" i="0" dirty="0">
              <a:solidFill>
                <a:schemeClr val="tx1"/>
              </a:solidFill>
              <a:effectLst/>
              <a:latin typeface="Arial" charset="0"/>
            </a:endParaRPr>
          </a:p>
          <a:p>
            <a:pPr algn="l">
              <a:buFont typeface="Arial" panose="020B0604020202020204" pitchFamily="34" charset="0"/>
              <a:buNone/>
            </a:pPr>
            <a:r>
              <a:rPr lang="nl-NL" b="0" i="0" dirty="0">
                <a:solidFill>
                  <a:schemeClr val="tx1"/>
                </a:solidFill>
                <a:effectLst/>
                <a:latin typeface="Arial" charset="0"/>
              </a:rPr>
              <a:t>- </a:t>
            </a:r>
            <a:r>
              <a:rPr lang="nl-NL" b="0" i="0" dirty="0">
                <a:solidFill>
                  <a:srgbClr val="00114E"/>
                </a:solidFill>
                <a:effectLst/>
                <a:latin typeface="Open Sans" panose="020B0606030504020204" pitchFamily="34" charset="0"/>
              </a:rPr>
              <a:t>De bal met open hand (niet met een vuist) uit de hand van de tegenstander spelen;</a:t>
            </a:r>
          </a:p>
          <a:p>
            <a:pPr algn="l">
              <a:buFont typeface="Arial" panose="020B0604020202020204" pitchFamily="34" charset="0"/>
              <a:buNone/>
            </a:pPr>
            <a:r>
              <a:rPr lang="nl-NL" b="0" i="0" dirty="0">
                <a:solidFill>
                  <a:srgbClr val="00114E"/>
                </a:solidFill>
                <a:effectLst/>
                <a:latin typeface="Open Sans" panose="020B0606030504020204" pitchFamily="34" charset="0"/>
              </a:rPr>
              <a:t>- Met gebogen armen je tegenstander begeleiden en lichaamscontact maken;</a:t>
            </a:r>
          </a:p>
          <a:p>
            <a:pPr algn="l">
              <a:buFont typeface="Arial" panose="020B0604020202020204" pitchFamily="34" charset="0"/>
              <a:buNone/>
            </a:pPr>
            <a:r>
              <a:rPr lang="nl-NL" b="0" i="0" dirty="0">
                <a:solidFill>
                  <a:srgbClr val="00114E"/>
                </a:solidFill>
                <a:effectLst/>
                <a:latin typeface="Open Sans" panose="020B0606030504020204" pitchFamily="34" charset="0"/>
              </a:rPr>
              <a:t>- Je lichaam gebruiken om te zorgen dat je tegenstander niet kan doorlopen.</a:t>
            </a:r>
          </a:p>
          <a:p>
            <a:endParaRPr lang="nl-NL" altLang="nl-NL" b="0" i="0" dirty="0">
              <a:solidFill>
                <a:srgbClr val="00114E"/>
              </a:solidFill>
              <a:effectLst/>
              <a:latin typeface="Open Sans" panose="020B0606030504020204" pitchFamily="34" charset="0"/>
            </a:endParaRPr>
          </a:p>
          <a:p>
            <a:pPr algn="l">
              <a:buFont typeface="Arial" panose="020B0604020202020204" pitchFamily="34" charset="0"/>
              <a:buNone/>
            </a:pPr>
            <a:r>
              <a:rPr lang="nl-NL" b="0" i="1" u="sng" dirty="0">
                <a:solidFill>
                  <a:srgbClr val="00114E"/>
                </a:solidFill>
                <a:effectLst/>
                <a:latin typeface="Open Sans" panose="020B0606030504020204" pitchFamily="34" charset="0"/>
              </a:rPr>
              <a:t>Wat mag niet:</a:t>
            </a:r>
            <a:br>
              <a:rPr lang="nl-NL" dirty="0"/>
            </a:br>
            <a:r>
              <a:rPr lang="nl-NL" dirty="0"/>
              <a:t>- </a:t>
            </a:r>
            <a:r>
              <a:rPr lang="nl-NL" b="0" i="0" dirty="0">
                <a:solidFill>
                  <a:srgbClr val="00114E"/>
                </a:solidFill>
                <a:effectLst/>
                <a:latin typeface="Open Sans" panose="020B0606030504020204" pitchFamily="34" charset="0"/>
              </a:rPr>
              <a:t>De bal uit de handen van je tegenstander trekken of slaan;</a:t>
            </a:r>
          </a:p>
          <a:p>
            <a:pPr algn="l">
              <a:buFont typeface="Arial" panose="020B0604020202020204" pitchFamily="34" charset="0"/>
              <a:buNone/>
            </a:pPr>
            <a:r>
              <a:rPr lang="nl-NL" b="0" i="0" dirty="0">
                <a:solidFill>
                  <a:srgbClr val="00114E"/>
                </a:solidFill>
                <a:effectLst/>
                <a:latin typeface="Open Sans" panose="020B0606030504020204" pitchFamily="34" charset="0"/>
              </a:rPr>
              <a:t>- De tegenstander tegenhouden met armen, handen, </a:t>
            </a:r>
            <a:r>
              <a:rPr lang="nl-NL" b="0" i="0" dirty="0" err="1">
                <a:solidFill>
                  <a:srgbClr val="00114E"/>
                </a:solidFill>
                <a:effectLst/>
                <a:latin typeface="Open Sans" panose="020B0606030504020204" pitchFamily="34" charset="0"/>
              </a:rPr>
              <a:t>ellebogen</a:t>
            </a:r>
            <a:r>
              <a:rPr lang="nl-NL" b="0" i="0" dirty="0">
                <a:solidFill>
                  <a:srgbClr val="00114E"/>
                </a:solidFill>
                <a:effectLst/>
                <a:latin typeface="Open Sans" panose="020B0606030504020204" pitchFamily="34" charset="0"/>
              </a:rPr>
              <a:t> of benen;</a:t>
            </a:r>
          </a:p>
          <a:p>
            <a:pPr algn="l">
              <a:buFont typeface="Arial" panose="020B0604020202020204" pitchFamily="34" charset="0"/>
              <a:buNone/>
            </a:pPr>
            <a:r>
              <a:rPr lang="nl-NL" b="0" i="0" dirty="0">
                <a:solidFill>
                  <a:srgbClr val="00114E"/>
                </a:solidFill>
                <a:effectLst/>
                <a:latin typeface="Open Sans" panose="020B0606030504020204" pitchFamily="34" charset="0"/>
              </a:rPr>
              <a:t>- De tegenstander vasthouden aan zijn lichaam of shirt, ook als hij verder kan spelen;</a:t>
            </a:r>
          </a:p>
          <a:p>
            <a:pPr algn="l">
              <a:buFont typeface="Arial" panose="020B0604020202020204" pitchFamily="34" charset="0"/>
              <a:buNone/>
            </a:pPr>
            <a:r>
              <a:rPr lang="nl-NL" b="0" i="0" dirty="0">
                <a:solidFill>
                  <a:srgbClr val="00114E"/>
                </a:solidFill>
                <a:effectLst/>
                <a:latin typeface="Open Sans" panose="020B0606030504020204" pitchFamily="34" charset="0"/>
              </a:rPr>
              <a:t>- Tegen de tegenstander aanlopen of springen. </a:t>
            </a:r>
          </a:p>
          <a:p>
            <a:endParaRPr lang="nl-NL" altLang="nl-NL" b="0" i="0" dirty="0">
              <a:solidFill>
                <a:srgbClr val="00114E"/>
              </a:solidFill>
              <a:effectLst/>
              <a:latin typeface="Open Sans" panose="020B0606030504020204" pitchFamily="34" charset="0"/>
            </a:endParaRPr>
          </a:p>
          <a:p>
            <a:r>
              <a:rPr lang="nl-NL" b="1" i="0" dirty="0">
                <a:solidFill>
                  <a:srgbClr val="00114E"/>
                </a:solidFill>
                <a:effectLst/>
                <a:latin typeface="Open Sans" panose="020B0606030504020204" pitchFamily="34" charset="0"/>
              </a:rPr>
              <a:t>Wanneer krijg je een persoonlijke straf? </a:t>
            </a:r>
            <a:br>
              <a:rPr lang="nl-NL" dirty="0"/>
            </a:br>
            <a:r>
              <a:rPr lang="nl-NL" b="0" i="0" dirty="0">
                <a:solidFill>
                  <a:srgbClr val="00114E"/>
                </a:solidFill>
                <a:effectLst/>
                <a:latin typeface="Open Sans" panose="020B0606030504020204" pitchFamily="34" charset="0"/>
              </a:rPr>
              <a:t>Je krijgt een persoonlijke straf als je tijdens de wedstrijd een overtreding maakt die niet op de bal, maar hoofdzakelijk op het lichaam van je tegenstander is gericht. </a:t>
            </a:r>
          </a:p>
          <a:p>
            <a:endParaRPr lang="nl-NL" altLang="nl-NL" b="0" i="0" dirty="0">
              <a:solidFill>
                <a:srgbClr val="00114E"/>
              </a:solidFill>
              <a:effectLst/>
              <a:latin typeface="Open Sans" panose="020B0606030504020204" pitchFamily="34" charset="0"/>
            </a:endParaRPr>
          </a:p>
          <a:p>
            <a:r>
              <a:rPr lang="nl-NL" b="1" i="0" dirty="0">
                <a:solidFill>
                  <a:srgbClr val="00114E"/>
                </a:solidFill>
                <a:effectLst/>
                <a:latin typeface="Open Sans" panose="020B0606030504020204" pitchFamily="34" charset="0"/>
              </a:rPr>
              <a:t>Verschillende soorten</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Je kunt bestraft worden door het maken van overtredingen in wedstrijdsituaties of door het vertonen van onsportief gedrag. In de volgende dia’s nemen we je mee in de verschillende soorten overtredingen en onsportieve gedragingen met de daarbij behorende straffen. Waar hoort welke straf bij?</a:t>
            </a:r>
          </a:p>
          <a:p>
            <a:endParaRPr lang="nl-NL" altLang="nl-NL" b="0" i="0" dirty="0">
              <a:solidFill>
                <a:srgbClr val="00114E"/>
              </a:solidFill>
              <a:effectLst/>
              <a:latin typeface="Open Sans" panose="020B0606030504020204" pitchFamily="34" charset="0"/>
            </a:endParaRPr>
          </a:p>
          <a:p>
            <a:r>
              <a:rPr lang="nl-NL" b="0" i="0" dirty="0">
                <a:solidFill>
                  <a:srgbClr val="00114E"/>
                </a:solidFill>
                <a:effectLst/>
                <a:latin typeface="Open Sans" panose="020B0606030504020204" pitchFamily="34" charset="0"/>
              </a:rPr>
              <a:t>Gele kaart (waarschuwing)</a:t>
            </a:r>
          </a:p>
          <a:p>
            <a:pPr algn="l">
              <a:buFont typeface="Arial" panose="020B0604020202020204" pitchFamily="34" charset="0"/>
              <a:buNone/>
            </a:pPr>
            <a:r>
              <a:rPr lang="nl-NL" b="0" i="0" dirty="0">
                <a:solidFill>
                  <a:srgbClr val="00114E"/>
                </a:solidFill>
                <a:effectLst/>
                <a:latin typeface="Open Sans" panose="020B0606030504020204" pitchFamily="34" charset="0"/>
              </a:rPr>
              <a:t>2-minutenstraf</a:t>
            </a:r>
          </a:p>
          <a:p>
            <a:r>
              <a:rPr lang="nl-NL" b="0" i="0" dirty="0">
                <a:solidFill>
                  <a:srgbClr val="00114E"/>
                </a:solidFill>
                <a:effectLst/>
                <a:latin typeface="Open Sans" panose="020B0606030504020204" pitchFamily="34" charset="0"/>
              </a:rPr>
              <a:t>Rode kaart (diskwalificatie)</a:t>
            </a:r>
          </a:p>
          <a:p>
            <a:r>
              <a:rPr lang="nl-NL" b="0" i="0" dirty="0">
                <a:solidFill>
                  <a:srgbClr val="00114E"/>
                </a:solidFill>
                <a:effectLst/>
                <a:latin typeface="Open Sans" panose="020B0606030504020204" pitchFamily="34" charset="0"/>
              </a:rPr>
              <a:t>Rode kaart plus blauwe kaart (diskwalificatie met schriftelijk rapport)</a:t>
            </a:r>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23</a:t>
            </a:fld>
            <a:endParaRPr lang="nl-NL" altLang="nl-NL" sz="1200"/>
          </a:p>
        </p:txBody>
      </p:sp>
    </p:spTree>
    <p:extLst>
      <p:ext uri="{BB962C8B-B14F-4D97-AF65-F5344CB8AC3E}">
        <p14:creationId xmlns:p14="http://schemas.microsoft.com/office/powerpoint/2010/main" val="2808717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Gele kaart (waarschuwing)</a:t>
            </a:r>
          </a:p>
          <a:p>
            <a:pPr algn="l">
              <a:buFont typeface="Arial" panose="020B0604020202020204" pitchFamily="34" charset="0"/>
              <a:buNone/>
            </a:pPr>
            <a:r>
              <a:rPr lang="nl-NL" b="0" i="0" dirty="0">
                <a:solidFill>
                  <a:srgbClr val="00114E"/>
                </a:solidFill>
                <a:effectLst/>
                <a:latin typeface="Open Sans" panose="020B0606030504020204" pitchFamily="34" charset="0"/>
              </a:rPr>
              <a:t>Een speler kan maar één keer een waarschuwing krijgen. Bij een volgende overtreding die een straf verdient volgt een tijdelijke uitsluiting (2-minutenstraf). Alle spelers van één team kunnen samen niet meer dan 3 waarschuwingen krijgen. Van de begeleiders kan er maar één een waarschuwing krijgen. </a:t>
            </a:r>
            <a:br>
              <a:rPr lang="nl-NL" dirty="0"/>
            </a:br>
            <a:br>
              <a:rPr lang="nl-NL" dirty="0"/>
            </a:br>
            <a:r>
              <a:rPr lang="nl-NL" b="0" i="0" dirty="0">
                <a:solidFill>
                  <a:srgbClr val="00114E"/>
                </a:solidFill>
                <a:effectLst/>
                <a:latin typeface="Open Sans" panose="020B0606030504020204" pitchFamily="34" charset="0"/>
              </a:rPr>
              <a:t>Je krijg een gele kaart (waarschuwing) als je:</a:t>
            </a:r>
            <a:br>
              <a:rPr lang="nl-NL" dirty="0"/>
            </a:br>
            <a:r>
              <a:rPr lang="nl-NL" dirty="0"/>
              <a:t>- </a:t>
            </a:r>
            <a:r>
              <a:rPr lang="nl-NL" b="0" i="0" dirty="0">
                <a:solidFill>
                  <a:srgbClr val="00114E"/>
                </a:solidFill>
                <a:effectLst/>
                <a:latin typeface="Open Sans" panose="020B0606030504020204" pitchFamily="34" charset="0"/>
              </a:rPr>
              <a:t>Protesteert tegen de beslissingen van de scheidsrechter in woord en/of gebaar;</a:t>
            </a:r>
          </a:p>
          <a:p>
            <a:pPr algn="l">
              <a:buFont typeface="Arial" panose="020B0604020202020204" pitchFamily="34" charset="0"/>
              <a:buNone/>
            </a:pPr>
            <a:r>
              <a:rPr lang="nl-NL" b="0" i="0" dirty="0">
                <a:solidFill>
                  <a:srgbClr val="00114E"/>
                </a:solidFill>
                <a:effectLst/>
                <a:latin typeface="Open Sans" panose="020B0606030504020204" pitchFamily="34" charset="0"/>
              </a:rPr>
              <a:t>- Tegen een tegenstander met woorden of bewegingen storen of schreeuwen om hem af te leiden; </a:t>
            </a:r>
          </a:p>
          <a:p>
            <a:pPr algn="l">
              <a:buFont typeface="Arial" panose="020B0604020202020204" pitchFamily="34" charset="0"/>
              <a:buNone/>
            </a:pPr>
            <a:r>
              <a:rPr lang="nl-NL" b="0" i="0" dirty="0">
                <a:solidFill>
                  <a:srgbClr val="00114E"/>
                </a:solidFill>
                <a:effectLst/>
                <a:latin typeface="Open Sans" panose="020B0606030504020204" pitchFamily="34" charset="0"/>
              </a:rPr>
              <a:t>- Vaker geen 3-meter afstand houdt als de tegenstander een vrije worp, inworp of beginworp wil nemen; </a:t>
            </a:r>
          </a:p>
          <a:p>
            <a:pPr algn="l">
              <a:buFont typeface="Arial" panose="020B0604020202020204" pitchFamily="34" charset="0"/>
              <a:buNone/>
            </a:pPr>
            <a:r>
              <a:rPr lang="nl-NL" b="0" i="0" dirty="0">
                <a:solidFill>
                  <a:srgbClr val="00114E"/>
                </a:solidFill>
                <a:effectLst/>
                <a:latin typeface="Open Sans" panose="020B0606030504020204" pitchFamily="34" charset="0"/>
              </a:rPr>
              <a:t>- Misleiden van de scheidsrechter door "toneelspel" (doen alsof de tegenstander iets ergs heeft gedaan);</a:t>
            </a:r>
          </a:p>
          <a:p>
            <a:pPr algn="l">
              <a:buFont typeface="Arial" panose="020B0604020202020204" pitchFamily="34" charset="0"/>
              <a:buNone/>
            </a:pPr>
            <a:r>
              <a:rPr lang="nl-NL" b="0" i="0" dirty="0">
                <a:solidFill>
                  <a:srgbClr val="00114E"/>
                </a:solidFill>
                <a:effectLst/>
                <a:latin typeface="Open Sans" panose="020B0606030504020204" pitchFamily="34" charset="0"/>
              </a:rPr>
              <a:t>- Met opzet met de voet of het onderbeen een schot of een pass blokkeren;</a:t>
            </a:r>
          </a:p>
          <a:p>
            <a:pPr algn="l">
              <a:buFont typeface="Arial" panose="020B0604020202020204" pitchFamily="34" charset="0"/>
              <a:buNone/>
            </a:pPr>
            <a:r>
              <a:rPr lang="nl-NL" b="0" i="0" dirty="0">
                <a:solidFill>
                  <a:srgbClr val="00114E"/>
                </a:solidFill>
                <a:effectLst/>
                <a:latin typeface="Open Sans" panose="020B0606030504020204" pitchFamily="34" charset="0"/>
              </a:rPr>
              <a:t>- Herhaaldelijk in de cirkel stappen om daar voordeel uit te halen.</a:t>
            </a: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24</a:t>
            </a:fld>
            <a:endParaRPr lang="nl-NL" altLang="nl-NL" sz="1200"/>
          </a:p>
        </p:txBody>
      </p:sp>
    </p:spTree>
    <p:extLst>
      <p:ext uri="{BB962C8B-B14F-4D97-AF65-F5344CB8AC3E}">
        <p14:creationId xmlns:p14="http://schemas.microsoft.com/office/powerpoint/2010/main" val="3941434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Gele kaart (waarschuwing)</a:t>
            </a:r>
          </a:p>
          <a:p>
            <a:pPr algn="l">
              <a:buFont typeface="Arial" panose="020B0604020202020204" pitchFamily="34" charset="0"/>
              <a:buNone/>
            </a:pPr>
            <a:r>
              <a:rPr lang="nl-NL" b="0" i="0" dirty="0">
                <a:solidFill>
                  <a:srgbClr val="00114E"/>
                </a:solidFill>
                <a:effectLst/>
                <a:latin typeface="Open Sans" panose="020B0606030504020204" pitchFamily="34" charset="0"/>
              </a:rPr>
              <a:t>Een speler kan maar één keer een waarschuwing krijgen. Bij een volgende overtreding die een straf verdient volgt een tijdelijke uitsluiting (2-minutenstraf). Alle spelers van één team kunnen samen niet meer dan 3 waarschuwingen krijgen. Van de begeleiders kan er maar één een waarschuwing krijgen. </a:t>
            </a:r>
            <a:br>
              <a:rPr lang="nl-NL" dirty="0"/>
            </a:br>
            <a:br>
              <a:rPr lang="nl-NL" dirty="0"/>
            </a:br>
            <a:r>
              <a:rPr lang="nl-NL" b="0" i="0" dirty="0">
                <a:solidFill>
                  <a:srgbClr val="00114E"/>
                </a:solidFill>
                <a:effectLst/>
                <a:latin typeface="Open Sans" panose="020B0606030504020204" pitchFamily="34" charset="0"/>
              </a:rPr>
              <a:t>Je krijg een gele kaart (waarschuwing) als je:</a:t>
            </a:r>
            <a:br>
              <a:rPr lang="nl-NL" dirty="0"/>
            </a:br>
            <a:r>
              <a:rPr lang="nl-NL" dirty="0"/>
              <a:t>- </a:t>
            </a:r>
            <a:r>
              <a:rPr lang="nl-NL" b="0" i="0" dirty="0">
                <a:solidFill>
                  <a:srgbClr val="00114E"/>
                </a:solidFill>
                <a:effectLst/>
                <a:latin typeface="Open Sans" panose="020B0606030504020204" pitchFamily="34" charset="0"/>
              </a:rPr>
              <a:t>Protesteert tegen de beslissingen van de scheidsrechter in woord en/of gebaar;</a:t>
            </a:r>
          </a:p>
          <a:p>
            <a:pPr algn="l">
              <a:buFont typeface="Arial" panose="020B0604020202020204" pitchFamily="34" charset="0"/>
              <a:buNone/>
            </a:pPr>
            <a:r>
              <a:rPr lang="nl-NL" b="0" i="0" dirty="0">
                <a:solidFill>
                  <a:srgbClr val="00114E"/>
                </a:solidFill>
                <a:effectLst/>
                <a:latin typeface="Open Sans" panose="020B0606030504020204" pitchFamily="34" charset="0"/>
              </a:rPr>
              <a:t>- Tegen een tegenstander met woorden of bewegingen storen of schreeuwen om hem af te leiden; </a:t>
            </a:r>
          </a:p>
          <a:p>
            <a:pPr algn="l">
              <a:buFont typeface="Arial" panose="020B0604020202020204" pitchFamily="34" charset="0"/>
              <a:buNone/>
            </a:pPr>
            <a:r>
              <a:rPr lang="nl-NL" b="0" i="0" dirty="0">
                <a:solidFill>
                  <a:srgbClr val="00114E"/>
                </a:solidFill>
                <a:effectLst/>
                <a:latin typeface="Open Sans" panose="020B0606030504020204" pitchFamily="34" charset="0"/>
              </a:rPr>
              <a:t>- Vaker geen 3-meter afstand houdt als de tegenstander een vrije worp, inworp of beginworp wil nemen; </a:t>
            </a:r>
          </a:p>
          <a:p>
            <a:pPr algn="l">
              <a:buFont typeface="Arial" panose="020B0604020202020204" pitchFamily="34" charset="0"/>
              <a:buNone/>
            </a:pPr>
            <a:r>
              <a:rPr lang="nl-NL" b="0" i="0" dirty="0">
                <a:solidFill>
                  <a:srgbClr val="00114E"/>
                </a:solidFill>
                <a:effectLst/>
                <a:latin typeface="Open Sans" panose="020B0606030504020204" pitchFamily="34" charset="0"/>
              </a:rPr>
              <a:t>- Misleiden van de scheidsrechter door "toneelspel" (doen alsof de tegenstander iets ergs heeft gedaan);</a:t>
            </a:r>
          </a:p>
          <a:p>
            <a:pPr algn="l">
              <a:buFont typeface="Arial" panose="020B0604020202020204" pitchFamily="34" charset="0"/>
              <a:buNone/>
            </a:pPr>
            <a:r>
              <a:rPr lang="nl-NL" b="0" i="0" dirty="0">
                <a:solidFill>
                  <a:srgbClr val="00114E"/>
                </a:solidFill>
                <a:effectLst/>
                <a:latin typeface="Open Sans" panose="020B0606030504020204" pitchFamily="34" charset="0"/>
              </a:rPr>
              <a:t>- Met opzet met de voet of het onderbeen een schot of een pass blokkeren;</a:t>
            </a:r>
          </a:p>
          <a:p>
            <a:pPr algn="l">
              <a:buFont typeface="Arial" panose="020B0604020202020204" pitchFamily="34" charset="0"/>
              <a:buNone/>
            </a:pPr>
            <a:r>
              <a:rPr lang="nl-NL" b="0" i="0" dirty="0">
                <a:solidFill>
                  <a:srgbClr val="00114E"/>
                </a:solidFill>
                <a:effectLst/>
                <a:latin typeface="Open Sans" panose="020B0606030504020204" pitchFamily="34" charset="0"/>
              </a:rPr>
              <a:t>- Herhaaldelijk in de cirkel stappen om daar voordeel uit te halen.</a:t>
            </a: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25</a:t>
            </a:fld>
            <a:endParaRPr lang="nl-NL" altLang="nl-NL" sz="1200"/>
          </a:p>
        </p:txBody>
      </p:sp>
    </p:spTree>
    <p:extLst>
      <p:ext uri="{BB962C8B-B14F-4D97-AF65-F5344CB8AC3E}">
        <p14:creationId xmlns:p14="http://schemas.microsoft.com/office/powerpoint/2010/main" val="1987595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None/>
            </a:pPr>
            <a:r>
              <a:rPr lang="nl-NL" b="1" i="0" dirty="0">
                <a:solidFill>
                  <a:srgbClr val="00114E"/>
                </a:solidFill>
                <a:effectLst/>
                <a:latin typeface="Open Sans" panose="020B0606030504020204" pitchFamily="34" charset="0"/>
              </a:rPr>
              <a:t>2-minutenstraf</a:t>
            </a:r>
          </a:p>
          <a:p>
            <a:pPr algn="l">
              <a:buFont typeface="Arial" panose="020B0604020202020204" pitchFamily="34" charset="0"/>
              <a:buNone/>
            </a:pPr>
            <a:r>
              <a:rPr lang="nl-NL" b="0" i="0" dirty="0">
                <a:solidFill>
                  <a:srgbClr val="00114E"/>
                </a:solidFill>
                <a:effectLst/>
                <a:latin typeface="Open Sans" panose="020B0606030504020204" pitchFamily="34" charset="0"/>
              </a:rPr>
              <a:t>Een speler kan ten hoogste drie keer een tijdelijke uitsluiting krijgen. Je moet van het veld af en mag na de eerste en tweede tijdstraf pas 2 minuten later weer meespelen. Bij de derde tijdstraf volgt een diskwalificatie en dan mag hij niet verder meespelen. Zijn team speelt die tijd met één speler minder. Van de begeleiders kan er één een keer een tijdelijke uitsluiting krijgen. Hij mag wel op de bank blijven. Ook dan speelt het team 2 minuten met een speler minder. </a:t>
            </a:r>
            <a:br>
              <a:rPr lang="nl-NL" dirty="0"/>
            </a:br>
            <a:br>
              <a:rPr lang="nl-NL" dirty="0"/>
            </a:br>
            <a:r>
              <a:rPr lang="nl-NL" b="0" i="0" dirty="0">
                <a:solidFill>
                  <a:srgbClr val="00114E"/>
                </a:solidFill>
                <a:effectLst/>
                <a:latin typeface="Open Sans" panose="020B0606030504020204" pitchFamily="34" charset="0"/>
              </a:rPr>
              <a:t>Je krijg een 2-minutenstraf (tijdelijke uitsluiting) als je:</a:t>
            </a:r>
            <a:br>
              <a:rPr lang="nl-NL" dirty="0"/>
            </a:br>
            <a:r>
              <a:rPr lang="nl-NL" dirty="0"/>
              <a:t>- </a:t>
            </a:r>
            <a:r>
              <a:rPr lang="nl-NL" b="0" i="0" dirty="0">
                <a:solidFill>
                  <a:srgbClr val="00114E"/>
                </a:solidFill>
                <a:effectLst/>
                <a:latin typeface="Open Sans" panose="020B0606030504020204" pitchFamily="34" charset="0"/>
              </a:rPr>
              <a:t>Overtredingen maakt tegen een tegenspeler die op volle snelheid is; </a:t>
            </a:r>
          </a:p>
          <a:p>
            <a:pPr algn="l">
              <a:buFont typeface="Arial" panose="020B0604020202020204" pitchFamily="34" charset="0"/>
              <a:buNone/>
            </a:pPr>
            <a:r>
              <a:rPr lang="nl-NL" b="0" i="0" dirty="0">
                <a:solidFill>
                  <a:srgbClr val="00114E"/>
                </a:solidFill>
                <a:effectLst/>
                <a:latin typeface="Open Sans" panose="020B0606030504020204" pitchFamily="34" charset="0"/>
              </a:rPr>
              <a:t>- Een tegenspeler te lang vasthoudt, neerdrukt of naar de grond trekt; </a:t>
            </a:r>
          </a:p>
          <a:p>
            <a:pPr algn="l">
              <a:buFont typeface="Arial" panose="020B0604020202020204" pitchFamily="34" charset="0"/>
              <a:buNone/>
            </a:pPr>
            <a:r>
              <a:rPr lang="nl-NL" b="0" i="0" dirty="0">
                <a:solidFill>
                  <a:srgbClr val="00114E"/>
                </a:solidFill>
                <a:effectLst/>
                <a:latin typeface="Open Sans" panose="020B0606030504020204" pitchFamily="34" charset="0"/>
              </a:rPr>
              <a:t>- Overtreding maakt waarbij de tegenstander aan het hoofd, de keel of de nek wordt geraakt;</a:t>
            </a:r>
          </a:p>
          <a:p>
            <a:pPr algn="l">
              <a:buFont typeface="Arial" panose="020B0604020202020204" pitchFamily="34" charset="0"/>
              <a:buNone/>
            </a:pPr>
            <a:r>
              <a:rPr lang="nl-NL" b="0" i="0" dirty="0">
                <a:solidFill>
                  <a:srgbClr val="00114E"/>
                </a:solidFill>
                <a:effectLst/>
                <a:latin typeface="Open Sans" panose="020B0606030504020204" pitchFamily="34" charset="0"/>
              </a:rPr>
              <a:t>- Hard slaat tegen het lichaam of de werp arm van een tegenstander;</a:t>
            </a:r>
          </a:p>
          <a:p>
            <a:pPr algn="l">
              <a:buFont typeface="Arial" panose="020B0604020202020204" pitchFamily="34" charset="0"/>
              <a:buNone/>
            </a:pPr>
            <a:r>
              <a:rPr lang="nl-NL" b="0" i="0" dirty="0">
                <a:solidFill>
                  <a:srgbClr val="00114E"/>
                </a:solidFill>
                <a:effectLst/>
                <a:latin typeface="Open Sans" panose="020B0606030504020204" pitchFamily="34" charset="0"/>
              </a:rPr>
              <a:t>- De tegenstander uit balans brengt, zodat hij de controle over het lichaam verliest;</a:t>
            </a:r>
          </a:p>
          <a:p>
            <a:pPr algn="l">
              <a:buFont typeface="Arial" panose="020B0604020202020204" pitchFamily="34" charset="0"/>
              <a:buNone/>
            </a:pPr>
            <a:r>
              <a:rPr lang="nl-NL" b="0" i="0" dirty="0">
                <a:solidFill>
                  <a:srgbClr val="00114E"/>
                </a:solidFill>
                <a:effectLst/>
                <a:latin typeface="Open Sans" panose="020B0606030504020204" pitchFamily="34" charset="0"/>
              </a:rPr>
              <a:t>- Met grote snelheid tegen een tegenspeler aanloopt of springt; </a:t>
            </a:r>
          </a:p>
          <a:p>
            <a:pPr algn="l">
              <a:buFont typeface="Arial" panose="020B0604020202020204" pitchFamily="34" charset="0"/>
              <a:buNone/>
            </a:pPr>
            <a:r>
              <a:rPr lang="nl-NL" b="0" i="0" dirty="0">
                <a:solidFill>
                  <a:srgbClr val="00114E"/>
                </a:solidFill>
                <a:effectLst/>
                <a:latin typeface="Open Sans" panose="020B0606030504020204" pitchFamily="34" charset="0"/>
              </a:rPr>
              <a:t>- Luid protesteert om een overtreding uit te lokken;</a:t>
            </a:r>
          </a:p>
          <a:p>
            <a:pPr algn="l">
              <a:buFont typeface="Arial" panose="020B0604020202020204" pitchFamily="34" charset="0"/>
              <a:buNone/>
            </a:pPr>
            <a:r>
              <a:rPr lang="nl-NL" b="0" i="0" dirty="0">
                <a:solidFill>
                  <a:srgbClr val="00114E"/>
                </a:solidFill>
                <a:effectLst/>
                <a:latin typeface="Open Sans" panose="020B0606030504020204" pitchFamily="34" charset="0"/>
              </a:rPr>
              <a:t>- Niet meteen de bal neerlegt of laat vallen bij een overtreding;</a:t>
            </a:r>
          </a:p>
          <a:p>
            <a:pPr algn="l">
              <a:buFont typeface="Arial" panose="020B0604020202020204" pitchFamily="34" charset="0"/>
              <a:buNone/>
            </a:pPr>
            <a:r>
              <a:rPr lang="nl-NL" b="0" i="0" dirty="0">
                <a:solidFill>
                  <a:srgbClr val="00114E"/>
                </a:solidFill>
                <a:effectLst/>
                <a:latin typeface="Open Sans" panose="020B0606030504020204" pitchFamily="34" charset="0"/>
              </a:rPr>
              <a:t>- Het verhindert dat de bal die in de wisselruimte ligt snel gepakt wordt; </a:t>
            </a:r>
          </a:p>
          <a:p>
            <a:pPr algn="l">
              <a:buFont typeface="Arial" panose="020B0604020202020204" pitchFamily="34" charset="0"/>
              <a:buNone/>
            </a:pPr>
            <a:r>
              <a:rPr lang="nl-NL" b="0" i="0" dirty="0">
                <a:solidFill>
                  <a:srgbClr val="00114E"/>
                </a:solidFill>
                <a:effectLst/>
                <a:latin typeface="Open Sans" panose="020B0606030504020204" pitchFamily="34" charset="0"/>
              </a:rPr>
              <a:t>- Op een verkeerde manier wisselt; </a:t>
            </a:r>
          </a:p>
          <a:p>
            <a:pPr algn="l">
              <a:buFont typeface="Arial" panose="020B0604020202020204" pitchFamily="34" charset="0"/>
              <a:buNone/>
            </a:pPr>
            <a:r>
              <a:rPr lang="nl-NL" b="0" i="0" dirty="0">
                <a:solidFill>
                  <a:srgbClr val="00114E"/>
                </a:solidFill>
                <a:effectLst/>
                <a:latin typeface="Open Sans" panose="020B0606030504020204" pitchFamily="34" charset="0"/>
              </a:rPr>
              <a:t>- Als speler extra het speelveld op komt;</a:t>
            </a:r>
          </a:p>
          <a:p>
            <a:pPr algn="l">
              <a:buFont typeface="Arial" panose="020B0604020202020204" pitchFamily="34" charset="0"/>
              <a:buNone/>
            </a:pPr>
            <a:r>
              <a:rPr lang="nl-NL" b="0" i="0" dirty="0">
                <a:solidFill>
                  <a:srgbClr val="00114E"/>
                </a:solidFill>
                <a:effectLst/>
                <a:latin typeface="Open Sans" panose="020B0606030504020204" pitchFamily="34" charset="0"/>
              </a:rPr>
              <a:t>- Als speler vanuit de wisselruimte ingrijpt in het spel;</a:t>
            </a:r>
          </a:p>
          <a:p>
            <a:pPr algn="l">
              <a:buFont typeface="Arial" panose="020B0604020202020204" pitchFamily="34" charset="0"/>
              <a:buNone/>
            </a:pPr>
            <a:r>
              <a:rPr lang="nl-NL" b="0" i="0" dirty="0">
                <a:solidFill>
                  <a:srgbClr val="00114E"/>
                </a:solidFill>
                <a:effectLst/>
                <a:latin typeface="Open Sans" panose="020B0606030504020204" pitchFamily="34" charset="0"/>
              </a:rPr>
              <a:t>- Als team al het maximale aantal van drie waarschuwingen hebben gehad;</a:t>
            </a:r>
          </a:p>
          <a:p>
            <a:pPr algn="l">
              <a:buFont typeface="Arial" panose="020B0604020202020204" pitchFamily="34" charset="0"/>
              <a:buNone/>
            </a:pPr>
            <a:r>
              <a:rPr lang="nl-NL" b="0" i="0" dirty="0">
                <a:solidFill>
                  <a:srgbClr val="00114E"/>
                </a:solidFill>
                <a:effectLst/>
                <a:latin typeface="Open Sans" panose="020B0606030504020204" pitchFamily="34" charset="0"/>
              </a:rPr>
              <a:t>- Onsportief gedrag van een speler of begeleider vóórdat het spel weer is begonnen nadat een speler een tijdelijke uitsluiting heeft gehad.</a:t>
            </a: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26</a:t>
            </a:fld>
            <a:endParaRPr lang="nl-NL" altLang="nl-NL" sz="1200"/>
          </a:p>
        </p:txBody>
      </p:sp>
    </p:spTree>
    <p:extLst>
      <p:ext uri="{BB962C8B-B14F-4D97-AF65-F5344CB8AC3E}">
        <p14:creationId xmlns:p14="http://schemas.microsoft.com/office/powerpoint/2010/main" val="3043069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None/>
            </a:pPr>
            <a:r>
              <a:rPr lang="nl-NL" b="1" i="0" dirty="0">
                <a:solidFill>
                  <a:srgbClr val="00114E"/>
                </a:solidFill>
                <a:effectLst/>
                <a:latin typeface="Open Sans" panose="020B0606030504020204" pitchFamily="34" charset="0"/>
              </a:rPr>
              <a:t>2-minutenstraf</a:t>
            </a:r>
          </a:p>
          <a:p>
            <a:pPr algn="l">
              <a:buFont typeface="Arial" panose="020B0604020202020204" pitchFamily="34" charset="0"/>
              <a:buNone/>
            </a:pPr>
            <a:r>
              <a:rPr lang="nl-NL" b="0" i="0" dirty="0">
                <a:solidFill>
                  <a:srgbClr val="00114E"/>
                </a:solidFill>
                <a:effectLst/>
                <a:latin typeface="Open Sans" panose="020B0606030504020204" pitchFamily="34" charset="0"/>
              </a:rPr>
              <a:t>Een speler kan ten hoogste drie keer een tijdelijke uitsluiting krijgen. Je moet van het veld af en mag na de eerste en tweede tijdstraf pas 2 minuten later weer meespelen. Bij de derde tijdstraf volgt een diskwalificatie en dan mag hij niet verder meespelen. Zijn team speelt die tijd met één speler minder. Van de begeleiders kan er één een keer een tijdelijke uitsluiting krijgen. Hij mag wel op de bank blijven. Ook dan speelt het team 2 minuten met een speler minder. </a:t>
            </a:r>
            <a:br>
              <a:rPr lang="nl-NL" dirty="0"/>
            </a:br>
            <a:br>
              <a:rPr lang="nl-NL" dirty="0"/>
            </a:br>
            <a:r>
              <a:rPr lang="nl-NL" b="0" i="0" dirty="0">
                <a:solidFill>
                  <a:srgbClr val="00114E"/>
                </a:solidFill>
                <a:effectLst/>
                <a:latin typeface="Open Sans" panose="020B0606030504020204" pitchFamily="34" charset="0"/>
              </a:rPr>
              <a:t>Je krijg een 2-minutenstraf (tijdelijke uitsluiting) als je:</a:t>
            </a:r>
            <a:br>
              <a:rPr lang="nl-NL" dirty="0"/>
            </a:br>
            <a:r>
              <a:rPr lang="nl-NL" dirty="0"/>
              <a:t>- </a:t>
            </a:r>
            <a:r>
              <a:rPr lang="nl-NL" b="0" i="0" dirty="0">
                <a:solidFill>
                  <a:srgbClr val="00114E"/>
                </a:solidFill>
                <a:effectLst/>
                <a:latin typeface="Open Sans" panose="020B0606030504020204" pitchFamily="34" charset="0"/>
              </a:rPr>
              <a:t>Overtredingen maakt tegen een tegenspeler die op volle snelheid is; </a:t>
            </a:r>
          </a:p>
          <a:p>
            <a:pPr algn="l">
              <a:buFont typeface="Arial" panose="020B0604020202020204" pitchFamily="34" charset="0"/>
              <a:buNone/>
            </a:pPr>
            <a:r>
              <a:rPr lang="nl-NL" b="0" i="0" dirty="0">
                <a:solidFill>
                  <a:srgbClr val="00114E"/>
                </a:solidFill>
                <a:effectLst/>
                <a:latin typeface="Open Sans" panose="020B0606030504020204" pitchFamily="34" charset="0"/>
              </a:rPr>
              <a:t>- Een tegenspeler te lang vasthoudt, neerdrukt of naar de grond trekt; </a:t>
            </a:r>
          </a:p>
          <a:p>
            <a:pPr algn="l">
              <a:buFont typeface="Arial" panose="020B0604020202020204" pitchFamily="34" charset="0"/>
              <a:buNone/>
            </a:pPr>
            <a:r>
              <a:rPr lang="nl-NL" b="0" i="0" dirty="0">
                <a:solidFill>
                  <a:srgbClr val="00114E"/>
                </a:solidFill>
                <a:effectLst/>
                <a:latin typeface="Open Sans" panose="020B0606030504020204" pitchFamily="34" charset="0"/>
              </a:rPr>
              <a:t>- Overtreding maakt waarbij de tegenstander aan het hoofd, de keel of de nek wordt geraakt;</a:t>
            </a:r>
          </a:p>
          <a:p>
            <a:pPr algn="l">
              <a:buFont typeface="Arial" panose="020B0604020202020204" pitchFamily="34" charset="0"/>
              <a:buNone/>
            </a:pPr>
            <a:r>
              <a:rPr lang="nl-NL" b="0" i="0" dirty="0">
                <a:solidFill>
                  <a:srgbClr val="00114E"/>
                </a:solidFill>
                <a:effectLst/>
                <a:latin typeface="Open Sans" panose="020B0606030504020204" pitchFamily="34" charset="0"/>
              </a:rPr>
              <a:t>- Hard slaat tegen het lichaam of de werp arm van een tegenstander;</a:t>
            </a:r>
          </a:p>
          <a:p>
            <a:pPr algn="l">
              <a:buFont typeface="Arial" panose="020B0604020202020204" pitchFamily="34" charset="0"/>
              <a:buNone/>
            </a:pPr>
            <a:r>
              <a:rPr lang="nl-NL" b="0" i="0" dirty="0">
                <a:solidFill>
                  <a:srgbClr val="00114E"/>
                </a:solidFill>
                <a:effectLst/>
                <a:latin typeface="Open Sans" panose="020B0606030504020204" pitchFamily="34" charset="0"/>
              </a:rPr>
              <a:t>- De tegenstander uit balans brengt, zodat hij de controle over het lichaam verliest;</a:t>
            </a:r>
          </a:p>
          <a:p>
            <a:pPr algn="l">
              <a:buFont typeface="Arial" panose="020B0604020202020204" pitchFamily="34" charset="0"/>
              <a:buNone/>
            </a:pPr>
            <a:r>
              <a:rPr lang="nl-NL" b="0" i="0" dirty="0">
                <a:solidFill>
                  <a:srgbClr val="00114E"/>
                </a:solidFill>
                <a:effectLst/>
                <a:latin typeface="Open Sans" panose="020B0606030504020204" pitchFamily="34" charset="0"/>
              </a:rPr>
              <a:t>- Met grote snelheid tegen een tegenspeler aanloopt of springt; </a:t>
            </a:r>
          </a:p>
          <a:p>
            <a:pPr algn="l">
              <a:buFont typeface="Arial" panose="020B0604020202020204" pitchFamily="34" charset="0"/>
              <a:buNone/>
            </a:pPr>
            <a:r>
              <a:rPr lang="nl-NL" b="0" i="0" dirty="0">
                <a:solidFill>
                  <a:srgbClr val="00114E"/>
                </a:solidFill>
                <a:effectLst/>
                <a:latin typeface="Open Sans" panose="020B0606030504020204" pitchFamily="34" charset="0"/>
              </a:rPr>
              <a:t>- Luid protesteert om een overtreding uit te lokken;</a:t>
            </a:r>
          </a:p>
          <a:p>
            <a:pPr algn="l">
              <a:buFont typeface="Arial" panose="020B0604020202020204" pitchFamily="34" charset="0"/>
              <a:buNone/>
            </a:pPr>
            <a:r>
              <a:rPr lang="nl-NL" b="0" i="0" dirty="0">
                <a:solidFill>
                  <a:srgbClr val="00114E"/>
                </a:solidFill>
                <a:effectLst/>
                <a:latin typeface="Open Sans" panose="020B0606030504020204" pitchFamily="34" charset="0"/>
              </a:rPr>
              <a:t>- Niet meteen de bal neerlegt of laat vallen bij een overtreding;</a:t>
            </a:r>
          </a:p>
          <a:p>
            <a:pPr algn="l">
              <a:buFont typeface="Arial" panose="020B0604020202020204" pitchFamily="34" charset="0"/>
              <a:buNone/>
            </a:pPr>
            <a:r>
              <a:rPr lang="nl-NL" b="0" i="0" dirty="0">
                <a:solidFill>
                  <a:srgbClr val="00114E"/>
                </a:solidFill>
                <a:effectLst/>
                <a:latin typeface="Open Sans" panose="020B0606030504020204" pitchFamily="34" charset="0"/>
              </a:rPr>
              <a:t>- Het verhindert dat de bal die in de wisselruimte ligt snel gepakt wordt; </a:t>
            </a:r>
          </a:p>
          <a:p>
            <a:pPr algn="l">
              <a:buFont typeface="Arial" panose="020B0604020202020204" pitchFamily="34" charset="0"/>
              <a:buNone/>
            </a:pPr>
            <a:r>
              <a:rPr lang="nl-NL" b="0" i="0" dirty="0">
                <a:solidFill>
                  <a:srgbClr val="00114E"/>
                </a:solidFill>
                <a:effectLst/>
                <a:latin typeface="Open Sans" panose="020B0606030504020204" pitchFamily="34" charset="0"/>
              </a:rPr>
              <a:t>- Op een verkeerde manier wisselt; </a:t>
            </a:r>
          </a:p>
          <a:p>
            <a:pPr algn="l">
              <a:buFont typeface="Arial" panose="020B0604020202020204" pitchFamily="34" charset="0"/>
              <a:buNone/>
            </a:pPr>
            <a:r>
              <a:rPr lang="nl-NL" b="0" i="0" dirty="0">
                <a:solidFill>
                  <a:srgbClr val="00114E"/>
                </a:solidFill>
                <a:effectLst/>
                <a:latin typeface="Open Sans" panose="020B0606030504020204" pitchFamily="34" charset="0"/>
              </a:rPr>
              <a:t>- Als speler extra het speelveld op komt;</a:t>
            </a:r>
          </a:p>
          <a:p>
            <a:pPr algn="l">
              <a:buFont typeface="Arial" panose="020B0604020202020204" pitchFamily="34" charset="0"/>
              <a:buNone/>
            </a:pPr>
            <a:r>
              <a:rPr lang="nl-NL" b="0" i="0" dirty="0">
                <a:solidFill>
                  <a:srgbClr val="00114E"/>
                </a:solidFill>
                <a:effectLst/>
                <a:latin typeface="Open Sans" panose="020B0606030504020204" pitchFamily="34" charset="0"/>
              </a:rPr>
              <a:t>- Als speler vanuit de wisselruimte ingrijpt in het spel;</a:t>
            </a:r>
          </a:p>
          <a:p>
            <a:pPr algn="l">
              <a:buFont typeface="Arial" panose="020B0604020202020204" pitchFamily="34" charset="0"/>
              <a:buNone/>
            </a:pPr>
            <a:r>
              <a:rPr lang="nl-NL" b="0" i="0" dirty="0">
                <a:solidFill>
                  <a:srgbClr val="00114E"/>
                </a:solidFill>
                <a:effectLst/>
                <a:latin typeface="Open Sans" panose="020B0606030504020204" pitchFamily="34" charset="0"/>
              </a:rPr>
              <a:t>- Als team al het maximale aantal van drie waarschuwingen hebben gehad;</a:t>
            </a:r>
          </a:p>
          <a:p>
            <a:pPr algn="l">
              <a:buFont typeface="Arial" panose="020B0604020202020204" pitchFamily="34" charset="0"/>
              <a:buNone/>
            </a:pPr>
            <a:r>
              <a:rPr lang="nl-NL" b="0" i="0" dirty="0">
                <a:solidFill>
                  <a:srgbClr val="00114E"/>
                </a:solidFill>
                <a:effectLst/>
                <a:latin typeface="Open Sans" panose="020B0606030504020204" pitchFamily="34" charset="0"/>
              </a:rPr>
              <a:t>- Onsportief gedrag van een speler of begeleider vóórdat het spel weer is begonnen nadat een speler een tijdelijke uitsluiting heeft gehad.</a:t>
            </a: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27</a:t>
            </a:fld>
            <a:endParaRPr lang="nl-NL" altLang="nl-NL" sz="1200"/>
          </a:p>
        </p:txBody>
      </p:sp>
    </p:spTree>
    <p:extLst>
      <p:ext uri="{BB962C8B-B14F-4D97-AF65-F5344CB8AC3E}">
        <p14:creationId xmlns:p14="http://schemas.microsoft.com/office/powerpoint/2010/main" val="3104212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Rode kaart (diskwalificatie)</a:t>
            </a:r>
          </a:p>
          <a:p>
            <a:pPr algn="l">
              <a:buFont typeface="Arial" panose="020B0604020202020204" pitchFamily="34" charset="0"/>
              <a:buNone/>
            </a:pPr>
            <a:r>
              <a:rPr lang="nl-NL" b="0" i="0" dirty="0">
                <a:solidFill>
                  <a:srgbClr val="00114E"/>
                </a:solidFill>
                <a:effectLst/>
                <a:latin typeface="Open Sans" panose="020B0606030504020204" pitchFamily="34" charset="0"/>
              </a:rPr>
              <a:t>De speler of begeleider moet van het veld af en ook van de wisselbank weg. Het team speelt dan twee minuten met één speler minder. </a:t>
            </a:r>
            <a:br>
              <a:rPr lang="nl-NL" dirty="0"/>
            </a:br>
            <a:br>
              <a:rPr lang="nl-NL" dirty="0"/>
            </a:br>
            <a:r>
              <a:rPr lang="nl-NL" b="0" i="0" dirty="0">
                <a:solidFill>
                  <a:srgbClr val="00114E"/>
                </a:solidFill>
                <a:effectLst/>
                <a:latin typeface="Open Sans" panose="020B0606030504020204" pitchFamily="34" charset="0"/>
              </a:rPr>
              <a:t>Je krijg een rode kaart (diskwalificatie) als je:</a:t>
            </a:r>
            <a:br>
              <a:rPr lang="nl-NL" dirty="0"/>
            </a:br>
            <a:r>
              <a:rPr lang="nl-NL" dirty="0"/>
              <a:t>- </a:t>
            </a:r>
            <a:r>
              <a:rPr lang="nl-NL" b="0" i="0" dirty="0">
                <a:solidFill>
                  <a:srgbClr val="00114E"/>
                </a:solidFill>
                <a:effectLst/>
                <a:latin typeface="Open Sans" panose="020B0606030504020204" pitchFamily="34" charset="0"/>
              </a:rPr>
              <a:t>Als speler een derde 2-minutenstraf krijgt;</a:t>
            </a:r>
          </a:p>
          <a:p>
            <a:pPr algn="l">
              <a:buFont typeface="Arial" panose="020B0604020202020204" pitchFamily="34" charset="0"/>
              <a:buNone/>
            </a:pPr>
            <a:r>
              <a:rPr lang="nl-NL" b="0" i="0" dirty="0">
                <a:solidFill>
                  <a:srgbClr val="00114E"/>
                </a:solidFill>
                <a:effectLst/>
                <a:latin typeface="Open Sans" panose="020B0606030504020204" pitchFamily="34" charset="0"/>
              </a:rPr>
              <a:t>- De veroorzaker bent van het verliezen van de lichaamscontrole tijdens een loop-, sprong-, werp- of schotactie van een tegenstander;</a:t>
            </a:r>
          </a:p>
          <a:p>
            <a:pPr algn="l">
              <a:buFont typeface="Arial" panose="020B0604020202020204" pitchFamily="34" charset="0"/>
              <a:buNone/>
            </a:pPr>
            <a:r>
              <a:rPr lang="nl-NL" b="0" i="0" dirty="0">
                <a:solidFill>
                  <a:srgbClr val="00114E"/>
                </a:solidFill>
                <a:effectLst/>
                <a:latin typeface="Open Sans" panose="020B0606030504020204" pitchFamily="34" charset="0"/>
              </a:rPr>
              <a:t>- Agressieve actie maakt tegen de keel, de nek of het gezicht van de tegenstander; </a:t>
            </a:r>
          </a:p>
          <a:p>
            <a:pPr algn="l">
              <a:buFont typeface="Arial" panose="020B0604020202020204" pitchFamily="34" charset="0"/>
              <a:buNone/>
            </a:pPr>
            <a:r>
              <a:rPr lang="nl-NL" b="0" i="0" dirty="0">
                <a:solidFill>
                  <a:srgbClr val="00114E"/>
                </a:solidFill>
                <a:effectLst/>
                <a:latin typeface="Open Sans" panose="020B0606030504020204" pitchFamily="34" charset="0"/>
              </a:rPr>
              <a:t>- Onsportieve actie of gedrag van een speler die een overtreding heeft gemaakt;</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op een demonstratieve manier weggooit of wegslaat na een beslissing van de scheidsrechter;</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met opzet tegen een tegenspeler gooit nadat de scheidsrechter heeft gefloten;</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bij een 7-meterworp tegen het hoofd van de keeper gooit als de keeper zijn hoofd niet beweegt; </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bij een vrije worp tegen het hoofd van een tegenstander gooit als die zijn hoofd niet beweegt;</a:t>
            </a:r>
          </a:p>
          <a:p>
            <a:pPr algn="l">
              <a:buFont typeface="Arial" panose="020B0604020202020204" pitchFamily="34" charset="0"/>
              <a:buNone/>
            </a:pPr>
            <a:r>
              <a:rPr lang="nl-NL" b="0" i="0" dirty="0">
                <a:solidFill>
                  <a:srgbClr val="00114E"/>
                </a:solidFill>
                <a:effectLst/>
                <a:latin typeface="Open Sans" panose="020B0606030504020204" pitchFamily="34" charset="0"/>
              </a:rPr>
              <a:t>- Een onsportieve actie maakt om wraak te nemen na een overtreding van de tegenstander.</a:t>
            </a: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28</a:t>
            </a:fld>
            <a:endParaRPr lang="nl-NL" altLang="nl-NL" sz="1200"/>
          </a:p>
        </p:txBody>
      </p:sp>
    </p:spTree>
    <p:extLst>
      <p:ext uri="{BB962C8B-B14F-4D97-AF65-F5344CB8AC3E}">
        <p14:creationId xmlns:p14="http://schemas.microsoft.com/office/powerpoint/2010/main" val="3393165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Rode kaart (diskwalificatie)</a:t>
            </a:r>
          </a:p>
          <a:p>
            <a:pPr algn="l">
              <a:buFont typeface="Arial" panose="020B0604020202020204" pitchFamily="34" charset="0"/>
              <a:buNone/>
            </a:pPr>
            <a:r>
              <a:rPr lang="nl-NL" b="0" i="0" dirty="0">
                <a:solidFill>
                  <a:srgbClr val="00114E"/>
                </a:solidFill>
                <a:effectLst/>
                <a:latin typeface="Open Sans" panose="020B0606030504020204" pitchFamily="34" charset="0"/>
              </a:rPr>
              <a:t>De speler of begeleider moet van het veld af en ook van de wisselbank weg. Het team speelt dan twee minuten met één speler minder. </a:t>
            </a:r>
            <a:br>
              <a:rPr lang="nl-NL" dirty="0"/>
            </a:br>
            <a:br>
              <a:rPr lang="nl-NL" dirty="0"/>
            </a:br>
            <a:r>
              <a:rPr lang="nl-NL" b="0" i="0" dirty="0">
                <a:solidFill>
                  <a:srgbClr val="00114E"/>
                </a:solidFill>
                <a:effectLst/>
                <a:latin typeface="Open Sans" panose="020B0606030504020204" pitchFamily="34" charset="0"/>
              </a:rPr>
              <a:t>Je krijg een rode kaart (diskwalificatie) als je:</a:t>
            </a:r>
            <a:br>
              <a:rPr lang="nl-NL" dirty="0"/>
            </a:br>
            <a:r>
              <a:rPr lang="nl-NL" dirty="0"/>
              <a:t>- </a:t>
            </a:r>
            <a:r>
              <a:rPr lang="nl-NL" b="0" i="0" dirty="0">
                <a:solidFill>
                  <a:srgbClr val="00114E"/>
                </a:solidFill>
                <a:effectLst/>
                <a:latin typeface="Open Sans" panose="020B0606030504020204" pitchFamily="34" charset="0"/>
              </a:rPr>
              <a:t>Als speler een derde 2-minutenstraf krijgt;</a:t>
            </a:r>
          </a:p>
          <a:p>
            <a:pPr algn="l">
              <a:buFont typeface="Arial" panose="020B0604020202020204" pitchFamily="34" charset="0"/>
              <a:buNone/>
            </a:pPr>
            <a:r>
              <a:rPr lang="nl-NL" b="0" i="0" dirty="0">
                <a:solidFill>
                  <a:srgbClr val="00114E"/>
                </a:solidFill>
                <a:effectLst/>
                <a:latin typeface="Open Sans" panose="020B0606030504020204" pitchFamily="34" charset="0"/>
              </a:rPr>
              <a:t>- De veroorzaker bent van het verliezen van de lichaamscontrole tijdens een loop-, sprong-, werp- of schotactie van een tegenstander;</a:t>
            </a:r>
          </a:p>
          <a:p>
            <a:pPr algn="l">
              <a:buFont typeface="Arial" panose="020B0604020202020204" pitchFamily="34" charset="0"/>
              <a:buNone/>
            </a:pPr>
            <a:r>
              <a:rPr lang="nl-NL" b="0" i="0" dirty="0">
                <a:solidFill>
                  <a:srgbClr val="00114E"/>
                </a:solidFill>
                <a:effectLst/>
                <a:latin typeface="Open Sans" panose="020B0606030504020204" pitchFamily="34" charset="0"/>
              </a:rPr>
              <a:t>- Agressieve actie maakt tegen de keel, de nek of het gezicht van de tegenstander; </a:t>
            </a:r>
          </a:p>
          <a:p>
            <a:pPr algn="l">
              <a:buFont typeface="Arial" panose="020B0604020202020204" pitchFamily="34" charset="0"/>
              <a:buNone/>
            </a:pPr>
            <a:r>
              <a:rPr lang="nl-NL" b="0" i="0" dirty="0">
                <a:solidFill>
                  <a:srgbClr val="00114E"/>
                </a:solidFill>
                <a:effectLst/>
                <a:latin typeface="Open Sans" panose="020B0606030504020204" pitchFamily="34" charset="0"/>
              </a:rPr>
              <a:t>- Onsportieve actie of gedrag van een speler die een overtreding heeft gemaakt;</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op een demonstratieve manier weggooit of wegslaat na een beslissing van de scheidsrechter;</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met opzet tegen een tegenspeler gooit nadat de scheidsrechter heeft gefloten;</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bij een 7-meterworp tegen het hoofd van de keeper gooit als de keeper zijn hoofd niet beweegt; </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bij een vrije worp tegen het hoofd van een tegenstander gooit als die zijn hoofd niet beweegt;</a:t>
            </a:r>
          </a:p>
          <a:p>
            <a:pPr algn="l">
              <a:buFont typeface="Arial" panose="020B0604020202020204" pitchFamily="34" charset="0"/>
              <a:buNone/>
            </a:pPr>
            <a:r>
              <a:rPr lang="nl-NL" b="0" i="0" dirty="0">
                <a:solidFill>
                  <a:srgbClr val="00114E"/>
                </a:solidFill>
                <a:effectLst/>
                <a:latin typeface="Open Sans" panose="020B0606030504020204" pitchFamily="34" charset="0"/>
              </a:rPr>
              <a:t>- Een onsportieve actie maakt om wraak te nemen na een overtreding van de tegenstander.</a:t>
            </a: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29</a:t>
            </a:fld>
            <a:endParaRPr lang="nl-NL" altLang="nl-NL" sz="1200"/>
          </a:p>
        </p:txBody>
      </p:sp>
    </p:spTree>
    <p:extLst>
      <p:ext uri="{BB962C8B-B14F-4D97-AF65-F5344CB8AC3E}">
        <p14:creationId xmlns:p14="http://schemas.microsoft.com/office/powerpoint/2010/main" val="1206397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Rode kaart plus blauwe kaart (diskwalificatie met schriftelijk rapport)</a:t>
            </a:r>
          </a:p>
          <a:p>
            <a:pPr algn="l">
              <a:buFont typeface="Arial" panose="020B0604020202020204" pitchFamily="34" charset="0"/>
              <a:buNone/>
            </a:pPr>
            <a:r>
              <a:rPr lang="nl-NL" b="0" i="0" dirty="0">
                <a:solidFill>
                  <a:srgbClr val="00114E"/>
                </a:solidFill>
                <a:effectLst/>
                <a:latin typeface="Open Sans" panose="020B0606030504020204" pitchFamily="34" charset="0"/>
              </a:rPr>
              <a:t>De speler of begeleider moet van het veld af en ook van de wisselbank weg. Het team speelt dan twee minuten met één speler minder. De scheidsrechter maakt een rapport op en de tuchtcommissie bepaalt dan welke straf hier nog bijkomt. </a:t>
            </a:r>
            <a:br>
              <a:rPr lang="nl-NL" dirty="0"/>
            </a:br>
            <a:br>
              <a:rPr lang="nl-NL" dirty="0"/>
            </a:br>
            <a:r>
              <a:rPr lang="nl-NL" b="0" i="0" dirty="0">
                <a:solidFill>
                  <a:srgbClr val="00114E"/>
                </a:solidFill>
                <a:effectLst/>
                <a:latin typeface="Open Sans" panose="020B0606030504020204" pitchFamily="34" charset="0"/>
              </a:rPr>
              <a:t>Je krijg een rode kaart + blauwe kaart (diskwalificatie met schriftelijk rapport) bij:</a:t>
            </a:r>
          </a:p>
          <a:p>
            <a:pPr algn="l">
              <a:buFont typeface="Arial" panose="020B0604020202020204" pitchFamily="34" charset="0"/>
              <a:buNone/>
            </a:pPr>
            <a:r>
              <a:rPr lang="nl-NL" b="0" i="0" dirty="0">
                <a:solidFill>
                  <a:srgbClr val="00114E"/>
                </a:solidFill>
                <a:effectLst/>
                <a:latin typeface="Open Sans" panose="020B0606030504020204" pitchFamily="34" charset="0"/>
              </a:rPr>
              <a:t>- Een zeer onsportieve of gevaarlijke actie;</a:t>
            </a:r>
          </a:p>
          <a:p>
            <a:pPr algn="l">
              <a:buFont typeface="Arial" panose="020B0604020202020204" pitchFamily="34" charset="0"/>
              <a:buNone/>
            </a:pPr>
            <a:r>
              <a:rPr lang="nl-NL" b="0" i="0" dirty="0">
                <a:solidFill>
                  <a:srgbClr val="00114E"/>
                </a:solidFill>
                <a:effectLst/>
                <a:latin typeface="Open Sans" panose="020B0606030504020204" pitchFamily="34" charset="0"/>
              </a:rPr>
              <a:t>- Een opzettelijke of valse actie die in geen verhouding staat tot de spelsituatie;</a:t>
            </a:r>
          </a:p>
          <a:p>
            <a:pPr algn="l">
              <a:buFont typeface="Arial" panose="020B0604020202020204" pitchFamily="34" charset="0"/>
              <a:buNone/>
            </a:pPr>
            <a:r>
              <a:rPr lang="nl-NL" b="0" i="0" dirty="0">
                <a:solidFill>
                  <a:srgbClr val="00114E"/>
                </a:solidFill>
                <a:effectLst/>
                <a:latin typeface="Open Sans" panose="020B0606030504020204" pitchFamily="34" charset="0"/>
              </a:rPr>
              <a:t>- Het in woord en/of gebaar beledigen van de scheidsrechter, tijdwaarnemer, wedstrijdsecretaris, begeleider, toeschouwer of een andere official;</a:t>
            </a:r>
          </a:p>
          <a:p>
            <a:pPr algn="l">
              <a:buFont typeface="Arial" panose="020B0604020202020204" pitchFamily="34" charset="0"/>
              <a:buNone/>
            </a:pPr>
            <a:r>
              <a:rPr lang="nl-NL" b="0" i="0" dirty="0">
                <a:solidFill>
                  <a:srgbClr val="00114E"/>
                </a:solidFill>
                <a:effectLst/>
                <a:latin typeface="Open Sans" panose="020B0606030504020204" pitchFamily="34" charset="0"/>
              </a:rPr>
              <a:t>- Het ingrijpen in het spel op het speelveld of in de wisselruimte door een begeleider;</a:t>
            </a:r>
          </a:p>
          <a:p>
            <a:pPr algn="l">
              <a:buFont typeface="Arial" panose="020B0604020202020204" pitchFamily="34" charset="0"/>
              <a:buNone/>
            </a:pPr>
            <a:r>
              <a:rPr lang="nl-NL" b="0" i="0" dirty="0">
                <a:solidFill>
                  <a:srgbClr val="00114E"/>
                </a:solidFill>
                <a:effectLst/>
                <a:latin typeface="Open Sans" panose="020B0606030504020204" pitchFamily="34" charset="0"/>
              </a:rPr>
              <a:t>- Het verhinderen van een vrije doelkans door een speler door tegen de regels vanuit de wisselruimte het speelveld op te lopen; </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bal tijdens de laatste 30 seconden niet in het spel is en een speler of begeleider verhindert het snel nemen van een inworp, uitworp, beginworp, vrije worp of strafworp door een tegenstander;</a:t>
            </a:r>
          </a:p>
          <a:p>
            <a:pPr algn="l">
              <a:buFont typeface="Arial" panose="020B0604020202020204" pitchFamily="34" charset="0"/>
              <a:buNone/>
            </a:pPr>
            <a:r>
              <a:rPr lang="nl-NL" b="0" i="0" dirty="0">
                <a:solidFill>
                  <a:srgbClr val="00114E"/>
                </a:solidFill>
                <a:effectLst/>
                <a:latin typeface="Open Sans" panose="020B0606030504020204" pitchFamily="34" charset="0"/>
              </a:rPr>
              <a:t>- Als tijdens de laatste 30 seconden de bal wel in het spel is en een speler of begeleider zorgt er tegen de regels in dat het </a:t>
            </a:r>
            <a:r>
              <a:rPr lang="nl-NL" b="0" i="0" dirty="0" err="1">
                <a:solidFill>
                  <a:srgbClr val="00114E"/>
                </a:solidFill>
                <a:effectLst/>
                <a:latin typeface="Open Sans" panose="020B0606030504020204" pitchFamily="34" charset="0"/>
              </a:rPr>
              <a:t>balbezittende</a:t>
            </a:r>
            <a:r>
              <a:rPr lang="nl-NL" b="0" i="0" dirty="0">
                <a:solidFill>
                  <a:srgbClr val="00114E"/>
                </a:solidFill>
                <a:effectLst/>
                <a:latin typeface="Open Sans" panose="020B0606030504020204" pitchFamily="34" charset="0"/>
              </a:rPr>
              <a:t> team op doel kan schieten. </a:t>
            </a: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30</a:t>
            </a:fld>
            <a:endParaRPr lang="nl-NL" altLang="nl-NL" sz="1200"/>
          </a:p>
        </p:txBody>
      </p:sp>
    </p:spTree>
    <p:extLst>
      <p:ext uri="{BB962C8B-B14F-4D97-AF65-F5344CB8AC3E}">
        <p14:creationId xmlns:p14="http://schemas.microsoft.com/office/powerpoint/2010/main" val="196146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4</a:t>
            </a:fld>
            <a:endParaRPr lang="nl-NL" altLang="nl-NL" sz="1200"/>
          </a:p>
        </p:txBody>
      </p:sp>
    </p:spTree>
    <p:extLst>
      <p:ext uri="{BB962C8B-B14F-4D97-AF65-F5344CB8AC3E}">
        <p14:creationId xmlns:p14="http://schemas.microsoft.com/office/powerpoint/2010/main" val="4121357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None/>
            </a:pPr>
            <a:r>
              <a:rPr lang="nl-NL" b="1" i="0" dirty="0">
                <a:solidFill>
                  <a:srgbClr val="00114E"/>
                </a:solidFill>
                <a:effectLst/>
                <a:latin typeface="Open Sans" panose="020B0606030504020204" pitchFamily="34" charset="0"/>
              </a:rPr>
              <a:t>Straffen voor en na de wedstrijd</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Soms maken spelers overtredingen vóór het begin van de wedstrijd of na de wedstrijd. </a:t>
            </a:r>
            <a:br>
              <a:rPr lang="nl-NL" dirty="0"/>
            </a:br>
            <a:br>
              <a:rPr lang="nl-NL" dirty="0"/>
            </a:br>
            <a:r>
              <a:rPr lang="nl-NL" b="0" i="1" u="sng" dirty="0">
                <a:solidFill>
                  <a:srgbClr val="00114E"/>
                </a:solidFill>
                <a:effectLst/>
                <a:latin typeface="Open Sans" panose="020B0606030504020204" pitchFamily="34" charset="0"/>
              </a:rPr>
              <a:t>Vóór de wedstrijd kan de scheidsrechter:</a:t>
            </a:r>
          </a:p>
          <a:p>
            <a:pPr algn="l">
              <a:buFont typeface="Arial" panose="020B0604020202020204" pitchFamily="34" charset="0"/>
              <a:buNone/>
            </a:pPr>
            <a:r>
              <a:rPr lang="nl-NL" b="0" i="0" dirty="0">
                <a:solidFill>
                  <a:srgbClr val="00114E"/>
                </a:solidFill>
                <a:effectLst/>
                <a:latin typeface="Open Sans" panose="020B0606030504020204" pitchFamily="34" charset="0"/>
              </a:rPr>
              <a:t>- Een gele kaart geven;</a:t>
            </a:r>
          </a:p>
          <a:p>
            <a:pPr algn="l">
              <a:buFont typeface="Arial" panose="020B0604020202020204" pitchFamily="34" charset="0"/>
              <a:buNone/>
            </a:pPr>
            <a:r>
              <a:rPr lang="nl-NL" b="0" i="0" dirty="0">
                <a:solidFill>
                  <a:srgbClr val="00114E"/>
                </a:solidFill>
                <a:effectLst/>
                <a:latin typeface="Open Sans" panose="020B0606030504020204" pitchFamily="34" charset="0"/>
              </a:rPr>
              <a:t>- Een rode kaart geven of een rode kaart met een blauwe kaart. </a:t>
            </a:r>
            <a:r>
              <a:rPr lang="nl-NL" b="0" i="1" dirty="0">
                <a:solidFill>
                  <a:srgbClr val="00114E"/>
                </a:solidFill>
                <a:effectLst/>
                <a:latin typeface="Open Sans" panose="020B0606030504020204" pitchFamily="34" charset="0"/>
              </a:rPr>
              <a:t>Voorbeeld: als een speler een andere speler, de scheidsrechter, begeleider of toeschouwer bedreigt, beledigt, slaat of schopt. </a:t>
            </a:r>
          </a:p>
          <a:p>
            <a:pPr algn="l">
              <a:buFont typeface="Arial" panose="020B0604020202020204" pitchFamily="34" charset="0"/>
              <a:buNone/>
            </a:pPr>
            <a:endParaRPr lang="nl-NL" b="0" i="0" dirty="0">
              <a:solidFill>
                <a:srgbClr val="00114E"/>
              </a:solidFill>
              <a:effectLst/>
              <a:latin typeface="Open Sans" panose="020B0606030504020204" pitchFamily="34" charset="0"/>
            </a:endParaRPr>
          </a:p>
          <a:p>
            <a:pPr algn="l">
              <a:buFont typeface="Arial" panose="020B0604020202020204" pitchFamily="34" charset="0"/>
              <a:buNone/>
            </a:pPr>
            <a:r>
              <a:rPr lang="nl-NL" b="0" i="1" u="sng" dirty="0">
                <a:solidFill>
                  <a:srgbClr val="00114E"/>
                </a:solidFill>
                <a:effectLst/>
                <a:latin typeface="Open Sans" panose="020B0606030504020204" pitchFamily="34" charset="0"/>
              </a:rPr>
              <a:t>Na de wedstrijd kan de scheidsrechter:</a:t>
            </a:r>
            <a:br>
              <a:rPr lang="nl-NL" b="0" i="1" u="sng"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Een schriftelijk rapport maken, zoals dat gebeurt als naast de rode kaart ook de blauwe kaart wordt gegeven. Na de wedstrijd hoeft de scheidsrechter geen kaarten te laten zien. </a:t>
            </a:r>
            <a:r>
              <a:rPr lang="nl-NL" b="0" i="1" dirty="0">
                <a:solidFill>
                  <a:srgbClr val="00114E"/>
                </a:solidFill>
                <a:effectLst/>
                <a:latin typeface="Open Sans" panose="020B0606030504020204" pitchFamily="34" charset="0"/>
              </a:rPr>
              <a:t>Voorbeeld: na de wedstrijd beledigt een speler of een begeleider de scheidsrechter. </a:t>
            </a:r>
            <a:endParaRPr lang="nl-NL" b="0" i="0" dirty="0">
              <a:solidFill>
                <a:srgbClr val="00114E"/>
              </a:solidFill>
              <a:effectLst/>
              <a:latin typeface="Open Sans" panose="020B0606030504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31</a:t>
            </a:fld>
            <a:endParaRPr lang="nl-NL" altLang="nl-NL" sz="1200"/>
          </a:p>
        </p:txBody>
      </p:sp>
    </p:spTree>
    <p:extLst>
      <p:ext uri="{BB962C8B-B14F-4D97-AF65-F5344CB8AC3E}">
        <p14:creationId xmlns:p14="http://schemas.microsoft.com/office/powerpoint/2010/main" val="1540429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latin typeface="Arial" panose="020B0604020202020204" pitchFamily="34" charset="0"/>
              </a:rPr>
              <a:t>Een team is de winnaar van de wedstrijd als het na het laatste fluitsignaal meer doelpunten heeft gemaakt dan de tegenstander. Bij een gelijk aantal doelpunten is er geen winnaar en is de wedstrijd onbeslist. De wedstrijd eindigt dan in een gelijkspel. </a:t>
            </a:r>
          </a:p>
          <a:p>
            <a:endParaRPr lang="nl-NL" altLang="nl-NL" dirty="0">
              <a:latin typeface="Arial" panose="020B0604020202020204" pitchFamily="34" charset="0"/>
            </a:endParaRPr>
          </a:p>
          <a:p>
            <a:pPr algn="l">
              <a:buFont typeface="Arial" panose="020B0604020202020204" pitchFamily="34" charset="0"/>
              <a:buNone/>
            </a:pPr>
            <a:r>
              <a:rPr lang="nl-NL" b="1" i="1" dirty="0">
                <a:solidFill>
                  <a:srgbClr val="00114E"/>
                </a:solidFill>
                <a:effectLst/>
                <a:latin typeface="Open Sans" panose="020B0606030504020204" pitchFamily="34" charset="0"/>
              </a:rPr>
              <a:t>Wanneer is een doelpunt geldig?</a:t>
            </a:r>
            <a:br>
              <a:rPr lang="nl-NL" dirty="0"/>
            </a:br>
            <a:r>
              <a:rPr lang="nl-NL" dirty="0"/>
              <a:t>- </a:t>
            </a:r>
            <a:r>
              <a:rPr lang="nl-NL" b="0" i="0" dirty="0">
                <a:solidFill>
                  <a:srgbClr val="00114E"/>
                </a:solidFill>
                <a:effectLst/>
                <a:latin typeface="Open Sans" panose="020B0606030504020204" pitchFamily="34" charset="0"/>
              </a:rPr>
              <a:t>De bal moet helemaal over de doellijn zijn;</a:t>
            </a:r>
          </a:p>
          <a:p>
            <a:pPr algn="l">
              <a:buFont typeface="Arial" panose="020B0604020202020204" pitchFamily="34" charset="0"/>
              <a:buNone/>
            </a:pPr>
            <a:r>
              <a:rPr lang="nl-NL" b="0" i="0" dirty="0">
                <a:solidFill>
                  <a:srgbClr val="00114E"/>
                </a:solidFill>
                <a:effectLst/>
                <a:latin typeface="Open Sans" panose="020B0606030504020204" pitchFamily="34" charset="0"/>
              </a:rPr>
              <a:t>- Het doelpunt is geldig als het team dat de bal werpt geen overtreding heeft gemaakt;</a:t>
            </a:r>
          </a:p>
          <a:p>
            <a:pPr algn="l">
              <a:buFont typeface="Arial" panose="020B0604020202020204" pitchFamily="34" charset="0"/>
              <a:buNone/>
            </a:pPr>
            <a:r>
              <a:rPr lang="nl-NL" b="0" i="0" dirty="0">
                <a:solidFill>
                  <a:srgbClr val="00114E"/>
                </a:solidFill>
                <a:effectLst/>
                <a:latin typeface="Open Sans" panose="020B0606030504020204" pitchFamily="34" charset="0"/>
              </a:rPr>
              <a:t>- Als het verdedigende team een overtreding heeft gemaakt, maar het aanvallende team kan nog scoren en zelf geen overtreding maakt, is het een geldig doelpunt;</a:t>
            </a:r>
          </a:p>
          <a:p>
            <a:pPr algn="l">
              <a:buFont typeface="Arial" panose="020B0604020202020204" pitchFamily="34" charset="0"/>
              <a:buNone/>
            </a:pPr>
            <a:r>
              <a:rPr lang="nl-NL" b="0" i="0" dirty="0">
                <a:solidFill>
                  <a:srgbClr val="00114E"/>
                </a:solidFill>
                <a:effectLst/>
                <a:latin typeface="Open Sans" panose="020B0606030504020204" pitchFamily="34" charset="0"/>
              </a:rPr>
              <a:t>- Als er wordt afgefloten door de scheidsrechter en de bal nog niet helemaal over de doellijn is, dan is het </a:t>
            </a:r>
            <a:r>
              <a:rPr lang="nl-NL" b="1" i="1" dirty="0">
                <a:solidFill>
                  <a:srgbClr val="00114E"/>
                </a:solidFill>
                <a:effectLst/>
                <a:latin typeface="Open Sans" panose="020B0606030504020204" pitchFamily="34" charset="0"/>
              </a:rPr>
              <a:t>geen doelpunt;</a:t>
            </a:r>
            <a:endParaRPr lang="nl-NL" b="0" i="0" dirty="0">
              <a:solidFill>
                <a:srgbClr val="00114E"/>
              </a:solidFill>
              <a:effectLst/>
              <a:latin typeface="Open Sans" panose="020B0606030504020204" pitchFamily="34" charset="0"/>
            </a:endParaRPr>
          </a:p>
          <a:p>
            <a:pPr algn="l">
              <a:buFont typeface="Arial" panose="020B0604020202020204" pitchFamily="34" charset="0"/>
              <a:buNone/>
            </a:pPr>
            <a:r>
              <a:rPr lang="nl-NL" b="0" i="0" dirty="0">
                <a:solidFill>
                  <a:srgbClr val="00114E"/>
                </a:solidFill>
                <a:effectLst/>
                <a:latin typeface="Open Sans" panose="020B0606030504020204" pitchFamily="34" charset="0"/>
              </a:rPr>
              <a:t>- Als de keeper bij het nemen van de uitworp met de bal achter de doellijn komt, dan is dit </a:t>
            </a:r>
            <a:r>
              <a:rPr lang="nl-NL" b="1" i="1" dirty="0">
                <a:solidFill>
                  <a:srgbClr val="00114E"/>
                </a:solidFill>
                <a:effectLst/>
                <a:latin typeface="Open Sans" panose="020B0606030504020204" pitchFamily="34" charset="0"/>
              </a:rPr>
              <a:t>geen doelpunt.</a:t>
            </a:r>
            <a:endParaRPr lang="nl-NL" b="0" i="0" dirty="0">
              <a:solidFill>
                <a:srgbClr val="00114E"/>
              </a:solidFill>
              <a:effectLst/>
              <a:latin typeface="Open Sans" panose="020B0606030504020204" pitchFamily="34" charset="0"/>
            </a:endParaRPr>
          </a:p>
          <a:p>
            <a:endParaRPr lang="nl-NL" altLang="nl-NL" dirty="0">
              <a:latin typeface="Arial" panose="020B0604020202020204" pitchFamily="34" charset="0"/>
            </a:endParaRPr>
          </a:p>
          <a:p>
            <a:pPr algn="l">
              <a:buFont typeface="Arial" panose="020B0604020202020204" pitchFamily="34" charset="0"/>
              <a:buNone/>
            </a:pPr>
            <a:r>
              <a:rPr lang="nl-NL" b="1" i="1" dirty="0">
                <a:solidFill>
                  <a:srgbClr val="00114E"/>
                </a:solidFill>
                <a:effectLst/>
                <a:latin typeface="Open Sans" panose="020B0606030504020204" pitchFamily="34" charset="0"/>
              </a:rPr>
              <a:t>Enkele voorbeelden</a:t>
            </a:r>
            <a:br>
              <a:rPr lang="nl-NL" b="1" i="1"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De scheidsrechter staat achter het doel en kan duidelijk zien dat de bal bijna in zijn geheel over de doellijn is. Is dit een doelpunt?</a:t>
            </a:r>
            <a:br>
              <a:rPr lang="nl-NL" dirty="0"/>
            </a:br>
            <a:r>
              <a:rPr lang="nl-NL" dirty="0"/>
              <a:t>- </a:t>
            </a:r>
            <a:r>
              <a:rPr lang="nl-NL" b="0" i="0" dirty="0">
                <a:solidFill>
                  <a:srgbClr val="00114E"/>
                </a:solidFill>
                <a:effectLst/>
                <a:latin typeface="Open Sans" panose="020B0606030504020204" pitchFamily="34" charset="0"/>
              </a:rPr>
              <a:t>Nee, dit is geen doelpunt. Een worp telt pas als een doelpunt wanneer de bal volledig over de doellijn is. </a:t>
            </a:r>
          </a:p>
          <a:p>
            <a:pPr algn="l">
              <a:buFont typeface="Arial" panose="020B0604020202020204" pitchFamily="34" charset="0"/>
              <a:buNone/>
            </a:pPr>
            <a:br>
              <a:rPr lang="nl-NL" dirty="0"/>
            </a:br>
            <a:r>
              <a:rPr lang="nl-NL" b="0" i="0" dirty="0">
                <a:solidFill>
                  <a:srgbClr val="00114E"/>
                </a:solidFill>
                <a:effectLst/>
                <a:latin typeface="Open Sans" panose="020B0606030504020204" pitchFamily="34" charset="0"/>
              </a:rPr>
              <a:t>De scheidsrechter staat in de cirkel. De aanvaller gooit op doel. Nadat de bal de scheidsrechter heeft geraakt gaat de bal in het doel. Is dit een doelpunt? </a:t>
            </a:r>
            <a:br>
              <a:rPr lang="nl-NL" dirty="0"/>
            </a:br>
            <a:r>
              <a:rPr lang="nl-NL" dirty="0"/>
              <a:t>- </a:t>
            </a:r>
            <a:r>
              <a:rPr lang="nl-NL" b="0" i="0" dirty="0">
                <a:solidFill>
                  <a:srgbClr val="00114E"/>
                </a:solidFill>
                <a:effectLst/>
                <a:latin typeface="Open Sans" panose="020B0606030504020204" pitchFamily="34" charset="0"/>
              </a:rPr>
              <a:t>Ja, dit is een doelpunt. Het team dat de bal werpt heeft geen overtreding gemaakt. </a:t>
            </a:r>
          </a:p>
          <a:p>
            <a:pPr algn="l">
              <a:buFont typeface="Arial" panose="020B0604020202020204" pitchFamily="34" charset="0"/>
              <a:buNone/>
            </a:pPr>
            <a:br>
              <a:rPr lang="nl-NL" dirty="0"/>
            </a:br>
            <a:r>
              <a:rPr lang="nl-NL" b="0" i="0" dirty="0">
                <a:solidFill>
                  <a:srgbClr val="00114E"/>
                </a:solidFill>
                <a:effectLst/>
                <a:latin typeface="Open Sans" panose="020B0606030504020204" pitchFamily="34" charset="0"/>
              </a:rPr>
              <a:t>De cirkelspeler staat vrij aan de cirkel en wil op doel schieten. Een verdediger stapt snel in de cirkel en duwt de cirkelspeler, die daarna ook in de cirkel komt. De cirkelspeler kan vanuit de cirkel toch nog schieten en de bal gaat in het doel. Is dit een doelpunt? </a:t>
            </a:r>
            <a:br>
              <a:rPr lang="nl-NL" dirty="0"/>
            </a:br>
            <a:r>
              <a:rPr lang="nl-NL" dirty="0"/>
              <a:t>- </a:t>
            </a:r>
            <a:r>
              <a:rPr lang="nl-NL" b="0" i="0" dirty="0">
                <a:solidFill>
                  <a:srgbClr val="00114E"/>
                </a:solidFill>
                <a:effectLst/>
                <a:latin typeface="Open Sans" panose="020B0606030504020204" pitchFamily="34" charset="0"/>
              </a:rPr>
              <a:t>Nee, dit is geen doelpunt. De verdediger heeft een overtreding begaan op de cirkelspeler die vrij voor het doel staat door in de cirkel te verdedigen. De scheidsrechter zal hiervoor een strafworp toekennen. </a:t>
            </a:r>
          </a:p>
          <a:p>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32</a:t>
            </a:fld>
            <a:endParaRPr lang="nl-NL" altLang="nl-NL" sz="1200"/>
          </a:p>
        </p:txBody>
      </p:sp>
    </p:spTree>
    <p:extLst>
      <p:ext uri="{BB962C8B-B14F-4D97-AF65-F5344CB8AC3E}">
        <p14:creationId xmlns:p14="http://schemas.microsoft.com/office/powerpoint/2010/main" val="17122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0" i="0" dirty="0">
                <a:solidFill>
                  <a:srgbClr val="00114E"/>
                </a:solidFill>
                <a:effectLst/>
                <a:latin typeface="Open Sans" panose="020B0606030504020204" pitchFamily="34" charset="0"/>
              </a:rPr>
              <a:t>Tijdens een handbalwedstrijd kent de scheidsrechter verschillende worpen toe. Dit kan zijn de beginworp, inworp, vrije worp, uitworp of strafworp. Bij de uitleg over deze worpen is te vinden wanneer de scheidsrechter die moet geven en hoe ze genomen moeten worden. </a:t>
            </a:r>
          </a:p>
          <a:p>
            <a:endParaRPr lang="nl-NL" altLang="nl-NL" b="0" i="0" dirty="0">
              <a:solidFill>
                <a:srgbClr val="00114E"/>
              </a:solidFill>
              <a:effectLst/>
              <a:latin typeface="Open Sans" panose="020B0606030504020204" pitchFamily="34" charset="0"/>
            </a:endParaRPr>
          </a:p>
          <a:p>
            <a:r>
              <a:rPr lang="nl-NL" b="0" i="1" u="sng" dirty="0">
                <a:solidFill>
                  <a:srgbClr val="00114E"/>
                </a:solidFill>
                <a:effectLst/>
                <a:latin typeface="Open Sans" panose="020B0606030504020204" pitchFamily="34" charset="0"/>
              </a:rPr>
              <a:t>De vijf verschillende worpen:</a:t>
            </a:r>
          </a:p>
          <a:p>
            <a:r>
              <a:rPr lang="nl-NL" b="0" i="0" dirty="0">
                <a:solidFill>
                  <a:srgbClr val="00114E"/>
                </a:solidFill>
                <a:effectLst/>
                <a:latin typeface="Open Sans" panose="020B0606030504020204" pitchFamily="34" charset="0"/>
              </a:rPr>
              <a:t>De beginworp, bij aanvang 1</a:t>
            </a:r>
            <a:r>
              <a:rPr lang="nl-NL" b="0" i="0" baseline="30000" dirty="0">
                <a:solidFill>
                  <a:srgbClr val="00114E"/>
                </a:solidFill>
                <a:effectLst/>
                <a:latin typeface="Open Sans" panose="020B0606030504020204" pitchFamily="34" charset="0"/>
              </a:rPr>
              <a:t>e</a:t>
            </a:r>
            <a:r>
              <a:rPr lang="nl-NL" b="0" i="0" dirty="0">
                <a:solidFill>
                  <a:srgbClr val="00114E"/>
                </a:solidFill>
                <a:effectLst/>
                <a:latin typeface="Open Sans" panose="020B0606030504020204" pitchFamily="34" charset="0"/>
              </a:rPr>
              <a:t> of 2</a:t>
            </a:r>
            <a:r>
              <a:rPr lang="nl-NL" b="0" i="0" baseline="30000" dirty="0">
                <a:solidFill>
                  <a:srgbClr val="00114E"/>
                </a:solidFill>
                <a:effectLst/>
                <a:latin typeface="Open Sans" panose="020B0606030504020204" pitchFamily="34" charset="0"/>
              </a:rPr>
              <a:t>e</a:t>
            </a:r>
            <a:r>
              <a:rPr lang="nl-NL" b="0" i="0" dirty="0">
                <a:solidFill>
                  <a:srgbClr val="00114E"/>
                </a:solidFill>
                <a:effectLst/>
                <a:latin typeface="Open Sans" panose="020B0606030504020204" pitchFamily="34" charset="0"/>
              </a:rPr>
              <a:t> helft &amp; na een doelpunt;</a:t>
            </a:r>
          </a:p>
          <a:p>
            <a:r>
              <a:rPr lang="nl-NL" b="0" i="0" dirty="0">
                <a:solidFill>
                  <a:srgbClr val="00114E"/>
                </a:solidFill>
                <a:effectLst/>
                <a:latin typeface="Open Sans" panose="020B0606030504020204" pitchFamily="34" charset="0"/>
              </a:rPr>
              <a:t>De inworp, bal buiten het speelveld;</a:t>
            </a:r>
          </a:p>
          <a:p>
            <a:r>
              <a:rPr lang="nl-NL" b="0" i="0" dirty="0">
                <a:solidFill>
                  <a:srgbClr val="00114E"/>
                </a:solidFill>
                <a:effectLst/>
                <a:latin typeface="Open Sans" panose="020B0606030504020204" pitchFamily="34" charset="0"/>
              </a:rPr>
              <a:t>De vrije worp, na een overtreding;</a:t>
            </a:r>
          </a:p>
          <a:p>
            <a:r>
              <a:rPr lang="nl-NL" b="0" i="0" dirty="0">
                <a:solidFill>
                  <a:srgbClr val="00114E"/>
                </a:solidFill>
                <a:effectLst/>
                <a:latin typeface="Open Sans" panose="020B0606030504020204" pitchFamily="34" charset="0"/>
              </a:rPr>
              <a:t>De uitworp, keeper;</a:t>
            </a:r>
          </a:p>
          <a:p>
            <a:r>
              <a:rPr lang="nl-NL" b="0" i="0" dirty="0">
                <a:solidFill>
                  <a:srgbClr val="00114E"/>
                </a:solidFill>
                <a:effectLst/>
                <a:latin typeface="Open Sans" panose="020B0606030504020204" pitchFamily="34" charset="0"/>
              </a:rPr>
              <a:t>De strafworp, na overtreding bij een vrije doelkans.</a:t>
            </a:r>
          </a:p>
          <a:p>
            <a:endParaRPr lang="nl-NL" altLang="nl-NL" b="0" i="0" dirty="0">
              <a:solidFill>
                <a:srgbClr val="00114E"/>
              </a:solidFill>
              <a:effectLst/>
              <a:latin typeface="Open Sans" panose="020B0606030504020204" pitchFamily="34" charset="0"/>
            </a:endParaRPr>
          </a:p>
          <a:p>
            <a:r>
              <a:rPr lang="nl-NL" altLang="nl-NL" b="0" i="0" dirty="0">
                <a:solidFill>
                  <a:srgbClr val="00114E"/>
                </a:solidFill>
                <a:effectLst/>
                <a:latin typeface="Open Sans" panose="020B0606030504020204" pitchFamily="34" charset="0"/>
              </a:rPr>
              <a:t>Worpen die zonder fluitsignaal incorrect worden genomen moeten worden overgenomen.</a:t>
            </a:r>
          </a:p>
          <a:p>
            <a:r>
              <a:rPr lang="nl-NL" altLang="nl-NL" b="0" i="0" dirty="0">
                <a:solidFill>
                  <a:srgbClr val="00114E"/>
                </a:solidFill>
                <a:effectLst/>
                <a:latin typeface="Open Sans" panose="020B0606030504020204" pitchFamily="34" charset="0"/>
              </a:rPr>
              <a:t>Worpen die met fluitsignaal incorrect worden genomen moeten worden bestraft met een vrije worp voor het andere team. </a:t>
            </a:r>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33</a:t>
            </a:fld>
            <a:endParaRPr lang="nl-NL" altLang="nl-NL" sz="1200"/>
          </a:p>
        </p:txBody>
      </p:sp>
    </p:spTree>
    <p:extLst>
      <p:ext uri="{BB962C8B-B14F-4D97-AF65-F5344CB8AC3E}">
        <p14:creationId xmlns:p14="http://schemas.microsoft.com/office/powerpoint/2010/main" val="1480658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De beginworp</a:t>
            </a:r>
          </a:p>
          <a:p>
            <a:pPr algn="l">
              <a:buFont typeface="Arial" panose="020B0604020202020204" pitchFamily="34" charset="0"/>
              <a:buNone/>
            </a:pPr>
            <a:r>
              <a:rPr lang="nl-NL" b="0" i="1" u="sng" dirty="0">
                <a:solidFill>
                  <a:srgbClr val="00114E"/>
                </a:solidFill>
                <a:effectLst/>
                <a:latin typeface="Open Sans" panose="020B0606030504020204" pitchFamily="34" charset="0"/>
              </a:rPr>
              <a:t>Wanneer krijg je deze beginworp?</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Bij het begin van de wedstrijd door het team dat bij de toss kiest voor de bal uit;</a:t>
            </a:r>
          </a:p>
          <a:p>
            <a:pPr algn="l">
              <a:buFont typeface="Arial" panose="020B0604020202020204" pitchFamily="34" charset="0"/>
              <a:buNone/>
            </a:pPr>
            <a:r>
              <a:rPr lang="nl-NL" b="0" i="0" dirty="0">
                <a:solidFill>
                  <a:srgbClr val="00114E"/>
                </a:solidFill>
                <a:effectLst/>
                <a:latin typeface="Open Sans" panose="020B0606030504020204" pitchFamily="34" charset="0"/>
              </a:rPr>
              <a:t>- Begin van de tweede helft voor het team dat niet de wedstrijd is begonnen; </a:t>
            </a:r>
          </a:p>
          <a:p>
            <a:pPr algn="l">
              <a:buFont typeface="Arial" panose="020B0604020202020204" pitchFamily="34" charset="0"/>
              <a:buNone/>
            </a:pPr>
            <a:r>
              <a:rPr lang="nl-NL" b="0" i="0" dirty="0">
                <a:solidFill>
                  <a:srgbClr val="00114E"/>
                </a:solidFill>
                <a:effectLst/>
                <a:latin typeface="Open Sans" panose="020B0606030504020204" pitchFamily="34" charset="0"/>
              </a:rPr>
              <a:t>- Na ieder doelpunt voor het team dat een doelpunt tegen krijgt. Hierbij moeten de spelers van het team dat de beginworp mag nemen op de eigen helft blijven tot de scheidsrechter aanfluit. De tegenstander mag over het hele speelveld lopen.</a:t>
            </a:r>
          </a:p>
          <a:p>
            <a:pPr algn="l">
              <a:buFont typeface="Arial" panose="020B0604020202020204" pitchFamily="34" charset="0"/>
              <a:buNone/>
            </a:pPr>
            <a:endParaRPr lang="nl-NL" b="0" i="1" u="sng" dirty="0">
              <a:solidFill>
                <a:srgbClr val="00114E"/>
              </a:solidFill>
              <a:effectLst/>
              <a:latin typeface="Open Sans" panose="020B0606030504020204" pitchFamily="34" charset="0"/>
            </a:endParaRPr>
          </a:p>
          <a:p>
            <a:pPr algn="l">
              <a:buFont typeface="Arial" panose="020B0604020202020204" pitchFamily="34" charset="0"/>
              <a:buNone/>
            </a:pPr>
            <a:r>
              <a:rPr lang="nl-NL" b="0" i="1" u="sng" dirty="0">
                <a:solidFill>
                  <a:srgbClr val="00114E"/>
                </a:solidFill>
                <a:effectLst/>
                <a:latin typeface="Open Sans" panose="020B0606030504020204" pitchFamily="34" charset="0"/>
              </a:rPr>
              <a:t>Waar wordt de beginworp genomen?</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De beginworp moet in het midden van de middenlijn genomen worden met één voet op de middenlijn. De andere voet mag niet op de helft van de tegenstander komen totdat de beginworp is genomen;</a:t>
            </a:r>
          </a:p>
          <a:p>
            <a:pPr algn="l">
              <a:buFont typeface="Arial" panose="020B0604020202020204" pitchFamily="34" charset="0"/>
              <a:buNone/>
            </a:pPr>
            <a:r>
              <a:rPr lang="nl-NL" b="0" i="0" dirty="0">
                <a:solidFill>
                  <a:srgbClr val="00114E"/>
                </a:solidFill>
                <a:effectLst/>
                <a:latin typeface="Open Sans" panose="020B0606030504020204" pitchFamily="34" charset="0"/>
              </a:rPr>
              <a:t>- De beginworp mag 1.5 meter links en 1.5 meter rechts van het midden worden genomen.</a:t>
            </a:r>
          </a:p>
          <a:p>
            <a:pPr algn="l">
              <a:buFont typeface="Arial" panose="020B0604020202020204" pitchFamily="34" charset="0"/>
              <a:buNone/>
            </a:pPr>
            <a:endParaRPr lang="nl-NL" b="0" i="1" u="sng" dirty="0">
              <a:solidFill>
                <a:srgbClr val="00114E"/>
              </a:solidFill>
              <a:effectLst/>
              <a:latin typeface="Open Sans" panose="020B0606030504020204" pitchFamily="34" charset="0"/>
            </a:endParaRPr>
          </a:p>
          <a:p>
            <a:pPr algn="l">
              <a:buFont typeface="Arial" panose="020B0604020202020204" pitchFamily="34" charset="0"/>
              <a:buNone/>
            </a:pPr>
            <a:r>
              <a:rPr lang="nl-NL" b="0" i="1" u="sng" dirty="0">
                <a:solidFill>
                  <a:srgbClr val="00114E"/>
                </a:solidFill>
                <a:effectLst/>
                <a:latin typeface="Open Sans" panose="020B0606030504020204" pitchFamily="34" charset="0"/>
              </a:rPr>
              <a:t>Hoe wordt de beginworp genomen?</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Als de scheidsrechter fluit voor de beginworp, moet je de bal binnen drie seconden spelen;</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scheidsrechter fluit om de beginworp te nemen, mogen je medespelers al over de middenlijn komen, ook al is de bal nog niet gespeeld. De beginworp is pas genomen op het moment dat de bal gespeeld wordt.</a:t>
            </a:r>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34</a:t>
            </a:fld>
            <a:endParaRPr lang="nl-NL" altLang="nl-NL" sz="1200"/>
          </a:p>
        </p:txBody>
      </p:sp>
    </p:spTree>
    <p:extLst>
      <p:ext uri="{BB962C8B-B14F-4D97-AF65-F5344CB8AC3E}">
        <p14:creationId xmlns:p14="http://schemas.microsoft.com/office/powerpoint/2010/main" val="3134000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De inworp</a:t>
            </a:r>
          </a:p>
          <a:p>
            <a:pPr algn="l">
              <a:buFont typeface="Arial" panose="020B0604020202020204" pitchFamily="34" charset="0"/>
              <a:buNone/>
            </a:pPr>
            <a:r>
              <a:rPr lang="nl-NL" b="0" i="1" u="sng" dirty="0">
                <a:solidFill>
                  <a:srgbClr val="00114E"/>
                </a:solidFill>
                <a:effectLst/>
                <a:latin typeface="Open Sans" panose="020B0606030504020204" pitchFamily="34" charset="0"/>
              </a:rPr>
              <a:t>Wanneer krijg je deze inworp?</a:t>
            </a:r>
            <a:br>
              <a:rPr lang="nl-NL" b="0"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Als de bal over de zijlijn gaat;</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bal over de achterlijn gaat nadat een verdediger, niet de keeper, de bal het laatst heeft aangeraakt;</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bal het plafond of een object raakt boven het speelveld.</a:t>
            </a:r>
          </a:p>
          <a:p>
            <a:pPr algn="l">
              <a:buFont typeface="Arial" panose="020B0604020202020204" pitchFamily="34" charset="0"/>
              <a:buNone/>
            </a:pPr>
            <a:endParaRPr lang="nl-NL" b="0" i="1" u="sng" dirty="0">
              <a:solidFill>
                <a:srgbClr val="00114E"/>
              </a:solidFill>
              <a:effectLst/>
              <a:latin typeface="Open Sans" panose="020B0606030504020204" pitchFamily="34" charset="0"/>
            </a:endParaRPr>
          </a:p>
          <a:p>
            <a:pPr algn="l">
              <a:buFont typeface="Arial" panose="020B0604020202020204" pitchFamily="34" charset="0"/>
              <a:buNone/>
            </a:pPr>
            <a:r>
              <a:rPr lang="nl-NL" b="0" i="1" u="sng" dirty="0">
                <a:solidFill>
                  <a:srgbClr val="00114E"/>
                </a:solidFill>
                <a:effectLst/>
                <a:latin typeface="Open Sans" panose="020B0606030504020204" pitchFamily="34" charset="0"/>
              </a:rPr>
              <a:t>Waar wordt de inworp genomen?</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Als de bal over de zijlijn gaat, moet de inworp worden genomen waar de bal buiten het veld is gegaan;</a:t>
            </a:r>
          </a:p>
          <a:p>
            <a:pPr algn="l">
              <a:buFont typeface="Arial" panose="020B0604020202020204" pitchFamily="34" charset="0"/>
              <a:buNone/>
            </a:pPr>
            <a:r>
              <a:rPr lang="nl-NL" b="0" i="0" dirty="0">
                <a:solidFill>
                  <a:srgbClr val="00114E"/>
                </a:solidFill>
                <a:effectLst/>
                <a:latin typeface="Open Sans" panose="020B0606030504020204" pitchFamily="34" charset="0"/>
              </a:rPr>
              <a:t>- Gaat de bal via de verdediger over de achterlijn, dan wordt de inworp in de hoek van het veld genomen.</a:t>
            </a:r>
          </a:p>
          <a:p>
            <a:pPr algn="l"/>
            <a:endParaRPr lang="nl-NL" b="0" i="1" u="sng" dirty="0">
              <a:solidFill>
                <a:srgbClr val="00114E"/>
              </a:solidFill>
              <a:effectLst/>
              <a:latin typeface="Open Sans" panose="020B0606030504020204" pitchFamily="34" charset="0"/>
            </a:endParaRPr>
          </a:p>
          <a:p>
            <a:pPr algn="l"/>
            <a:r>
              <a:rPr lang="nl-NL" b="0" i="1" u="sng" dirty="0">
                <a:solidFill>
                  <a:srgbClr val="00114E"/>
                </a:solidFill>
                <a:effectLst/>
                <a:latin typeface="Open Sans" panose="020B0606030504020204" pitchFamily="34" charset="0"/>
              </a:rPr>
              <a:t>Hoe wordt de inworp genomen?</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Als je de inworp neemt, moet je altijd met één voet op de lijn staan. De andere voet mag zowel binnen als buiten het veld staan;</a:t>
            </a:r>
          </a:p>
          <a:p>
            <a:pPr algn="l">
              <a:buFont typeface="Arial" panose="020B0604020202020204" pitchFamily="34" charset="0"/>
              <a:buNone/>
            </a:pPr>
            <a:r>
              <a:rPr lang="nl-NL" b="0" i="0" dirty="0">
                <a:solidFill>
                  <a:srgbClr val="00114E"/>
                </a:solidFill>
                <a:effectLst/>
                <a:latin typeface="Open Sans" panose="020B0606030504020204" pitchFamily="34" charset="0"/>
              </a:rPr>
              <a:t>- De tegenstanders moeten bij een inworp op 3-meter afstand zijn of direct aan de cirkel staan;</a:t>
            </a:r>
          </a:p>
          <a:p>
            <a:pPr algn="l">
              <a:buFont typeface="Arial" panose="020B0604020202020204" pitchFamily="34" charset="0"/>
              <a:buNone/>
            </a:pPr>
            <a:r>
              <a:rPr lang="nl-NL" b="0" i="0" dirty="0">
                <a:solidFill>
                  <a:srgbClr val="00114E"/>
                </a:solidFill>
                <a:effectLst/>
                <a:latin typeface="Open Sans" panose="020B0606030504020204" pitchFamily="34" charset="0"/>
              </a:rPr>
              <a:t>- Je kunt de inworp nemen zonder dat de scheidsrechter heeft aangefloten, tenzij er een time-out of straf is gegeven.</a:t>
            </a: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35</a:t>
            </a:fld>
            <a:endParaRPr lang="nl-NL" altLang="nl-NL" sz="1200"/>
          </a:p>
        </p:txBody>
      </p:sp>
    </p:spTree>
    <p:extLst>
      <p:ext uri="{BB962C8B-B14F-4D97-AF65-F5344CB8AC3E}">
        <p14:creationId xmlns:p14="http://schemas.microsoft.com/office/powerpoint/2010/main" val="1730313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De vrije worp</a:t>
            </a:r>
          </a:p>
          <a:p>
            <a:pPr algn="l">
              <a:buFont typeface="Arial" panose="020B0604020202020204" pitchFamily="34" charset="0"/>
              <a:buNone/>
            </a:pPr>
            <a:r>
              <a:rPr lang="nl-NL" b="0" i="1" u="sng" dirty="0">
                <a:solidFill>
                  <a:srgbClr val="00114E"/>
                </a:solidFill>
                <a:effectLst/>
                <a:latin typeface="Open Sans" panose="020B0606030504020204" pitchFamily="34" charset="0"/>
              </a:rPr>
              <a:t>Wanneer wordt een vrije worp gegeven?</a:t>
            </a:r>
            <a:br>
              <a:rPr lang="nl-NL" dirty="0"/>
            </a:br>
            <a:r>
              <a:rPr lang="nl-NL" dirty="0"/>
              <a:t>- </a:t>
            </a:r>
            <a:r>
              <a:rPr lang="nl-NL" b="0" i="0" dirty="0">
                <a:solidFill>
                  <a:srgbClr val="00114E"/>
                </a:solidFill>
                <a:effectLst/>
                <a:latin typeface="Open Sans" panose="020B0606030504020204" pitchFamily="34" charset="0"/>
              </a:rPr>
              <a:t>Als het team dat in bezit van de bal is een overtreding maakt;</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tegenstander een overtreding maakt;</a:t>
            </a:r>
          </a:p>
          <a:p>
            <a:pPr algn="l">
              <a:buFont typeface="Arial" panose="020B0604020202020204" pitchFamily="34" charset="0"/>
              <a:buNone/>
            </a:pPr>
            <a:r>
              <a:rPr lang="nl-NL" b="0" i="0" dirty="0">
                <a:solidFill>
                  <a:srgbClr val="00114E"/>
                </a:solidFill>
                <a:effectLst/>
                <a:latin typeface="Open Sans" panose="020B0606030504020204" pitchFamily="34" charset="0"/>
              </a:rPr>
              <a:t>- De wedstrijd zonder overtreding wordt onderbroken; </a:t>
            </a:r>
          </a:p>
          <a:p>
            <a:pPr algn="l">
              <a:buFont typeface="Arial" panose="020B0604020202020204" pitchFamily="34" charset="0"/>
              <a:buNone/>
            </a:pPr>
            <a:r>
              <a:rPr lang="nl-NL" b="0" i="0" dirty="0">
                <a:solidFill>
                  <a:srgbClr val="00114E"/>
                </a:solidFill>
                <a:effectLst/>
                <a:latin typeface="Open Sans" panose="020B0606030504020204" pitchFamily="34" charset="0"/>
              </a:rPr>
              <a:t>- Er sprake is van passief spel.</a:t>
            </a:r>
          </a:p>
          <a:p>
            <a:pPr algn="l">
              <a:buFont typeface="Arial" panose="020B0604020202020204" pitchFamily="34" charset="0"/>
              <a:buNone/>
            </a:pPr>
            <a:endParaRPr lang="nl-NL" b="0" i="1" u="sng" dirty="0">
              <a:solidFill>
                <a:srgbClr val="00114E"/>
              </a:solidFill>
              <a:effectLst/>
              <a:latin typeface="Open Sans" panose="020B0606030504020204" pitchFamily="34" charset="0"/>
            </a:endParaRPr>
          </a:p>
          <a:p>
            <a:pPr algn="l">
              <a:buFont typeface="Arial" panose="020B0604020202020204" pitchFamily="34" charset="0"/>
              <a:buNone/>
            </a:pPr>
            <a:r>
              <a:rPr lang="nl-NL" b="0" i="1" u="sng" dirty="0">
                <a:solidFill>
                  <a:srgbClr val="00114E"/>
                </a:solidFill>
                <a:effectLst/>
                <a:latin typeface="Open Sans" panose="020B0606030504020204" pitchFamily="34" charset="0"/>
              </a:rPr>
              <a:t>Waar wordt de vrije worp genomen?</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a:t>
            </a:r>
            <a:r>
              <a:rPr lang="nl-NL" b="1" i="0" dirty="0">
                <a:solidFill>
                  <a:srgbClr val="00114E"/>
                </a:solidFill>
                <a:effectLst/>
                <a:latin typeface="Open Sans" panose="020B0606030504020204" pitchFamily="34" charset="0"/>
              </a:rPr>
              <a:t> </a:t>
            </a:r>
            <a:r>
              <a:rPr lang="nl-NL" b="0" i="0" dirty="0">
                <a:solidFill>
                  <a:srgbClr val="00114E"/>
                </a:solidFill>
                <a:effectLst/>
                <a:latin typeface="Open Sans" panose="020B0606030504020204" pitchFamily="34" charset="0"/>
              </a:rPr>
              <a:t>Op de plek waar de overtreding is gemaakt;</a:t>
            </a:r>
          </a:p>
          <a:p>
            <a:pPr algn="l">
              <a:buFont typeface="Arial" panose="020B0604020202020204" pitchFamily="34" charset="0"/>
              <a:buNone/>
            </a:pPr>
            <a:r>
              <a:rPr lang="nl-NL" b="0" i="0" dirty="0">
                <a:solidFill>
                  <a:srgbClr val="00114E"/>
                </a:solidFill>
                <a:effectLst/>
                <a:latin typeface="Open Sans" panose="020B0606030504020204" pitchFamily="34" charset="0"/>
              </a:rPr>
              <a:t>- Is de overtreding door een verdediger gemaakt tussen de cirkel en de vrije worplijn wordt de vrije worp door het aanvallende team buiten de vrije worplijn genomen.</a:t>
            </a:r>
          </a:p>
          <a:p>
            <a:pPr algn="l">
              <a:buFont typeface="Arial" panose="020B0604020202020204" pitchFamily="34" charset="0"/>
              <a:buNone/>
            </a:pPr>
            <a:endParaRPr lang="nl-NL" b="0" i="1" u="sng" dirty="0">
              <a:solidFill>
                <a:srgbClr val="00114E"/>
              </a:solidFill>
              <a:effectLst/>
              <a:latin typeface="Open Sans" panose="020B0606030504020204" pitchFamily="34" charset="0"/>
            </a:endParaRPr>
          </a:p>
          <a:p>
            <a:pPr algn="l">
              <a:buFont typeface="Arial" panose="020B0604020202020204" pitchFamily="34" charset="0"/>
              <a:buNone/>
            </a:pPr>
            <a:r>
              <a:rPr lang="nl-NL" b="0" i="1" u="sng" dirty="0">
                <a:solidFill>
                  <a:srgbClr val="00114E"/>
                </a:solidFill>
                <a:effectLst/>
                <a:latin typeface="Open Sans" panose="020B0606030504020204" pitchFamily="34" charset="0"/>
              </a:rPr>
              <a:t>Hoe wordt de vrije worp genomen?</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Spelers van het werpende team mogen de vrije worplijn niet aanraken of er overheen stappen voordat de bal los is van de hand van de werper; </a:t>
            </a:r>
          </a:p>
          <a:p>
            <a:pPr algn="l">
              <a:buFont typeface="Arial" panose="020B0604020202020204" pitchFamily="34" charset="0"/>
              <a:buNone/>
            </a:pPr>
            <a:r>
              <a:rPr lang="nl-NL" b="0" i="0" dirty="0">
                <a:solidFill>
                  <a:srgbClr val="00114E"/>
                </a:solidFill>
                <a:effectLst/>
                <a:latin typeface="Open Sans" panose="020B0606030504020204" pitchFamily="34" charset="0"/>
              </a:rPr>
              <a:t>- Spelers van het andere team staan op ten minste 3 meter afstand van de werper. Als de vrije worp bij de vrijeworplijn wordt genomen mogen de tegenstanders aan de cirkel staan; </a:t>
            </a:r>
          </a:p>
          <a:p>
            <a:pPr algn="l">
              <a:buFont typeface="Arial" panose="020B0604020202020204" pitchFamily="34" charset="0"/>
              <a:buNone/>
            </a:pPr>
            <a:r>
              <a:rPr lang="nl-NL" b="0" i="0" dirty="0">
                <a:solidFill>
                  <a:srgbClr val="00114E"/>
                </a:solidFill>
                <a:effectLst/>
                <a:latin typeface="Open Sans" panose="020B0606030504020204" pitchFamily="34" charset="0"/>
              </a:rPr>
              <a:t>- Je mag in de meeste gevallen de vrije worp nemen zonder dat de scheidsrechter heeft gefloten, maar wel binnen drie seconden vanaf de goede plek. Als er een time-out, straf of correctie is gegeven moet je wachten op het fluitsignaal van de scheidsrechter om de vrije worp te kunnen nemen;</a:t>
            </a:r>
            <a:br>
              <a:rPr lang="nl-NL" b="0"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Als de scheidsrechter fluit moet je de vrije worp binnen 3 seconden nemen.</a:t>
            </a: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36</a:t>
            </a:fld>
            <a:endParaRPr lang="nl-NL" altLang="nl-NL" sz="1200"/>
          </a:p>
        </p:txBody>
      </p:sp>
    </p:spTree>
    <p:extLst>
      <p:ext uri="{BB962C8B-B14F-4D97-AF65-F5344CB8AC3E}">
        <p14:creationId xmlns:p14="http://schemas.microsoft.com/office/powerpoint/2010/main" val="2157793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De uitworp</a:t>
            </a:r>
          </a:p>
          <a:p>
            <a:pPr algn="l">
              <a:buFont typeface="Arial" panose="020B0604020202020204" pitchFamily="34" charset="0"/>
              <a:buNone/>
            </a:pPr>
            <a:r>
              <a:rPr lang="nl-NL" b="0" i="1" u="sng" dirty="0">
                <a:solidFill>
                  <a:srgbClr val="00114E"/>
                </a:solidFill>
                <a:effectLst/>
                <a:latin typeface="Open Sans" panose="020B0606030504020204" pitchFamily="34" charset="0"/>
              </a:rPr>
              <a:t>Wanneer wordt een uitworp gegeven?</a:t>
            </a:r>
            <a:br>
              <a:rPr lang="nl-NL" b="0"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Als de aanvaller de cirkel betreedt;</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keeper de bal onder controle heeft;</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bal in de cirkel rolt of daar blijft liggen;</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bal over de achterlijn gaat en het laatst is aangeraakt door een aanvaller of de keeper;</a:t>
            </a:r>
          </a:p>
          <a:p>
            <a:pPr algn="l">
              <a:buFont typeface="Arial" panose="020B0604020202020204" pitchFamily="34" charset="0"/>
              <a:buNone/>
            </a:pPr>
            <a:r>
              <a:rPr lang="nl-NL" b="0" i="0" dirty="0">
                <a:solidFill>
                  <a:srgbClr val="00114E"/>
                </a:solidFill>
                <a:effectLst/>
                <a:latin typeface="Open Sans" panose="020B0606030504020204" pitchFamily="34" charset="0"/>
              </a:rPr>
              <a:t>- Als een aanvaller de bal uit de cirkel pakt.</a:t>
            </a:r>
          </a:p>
          <a:p>
            <a:pPr algn="l">
              <a:buFont typeface="Arial" panose="020B0604020202020204" pitchFamily="34" charset="0"/>
              <a:buNone/>
            </a:pPr>
            <a:endParaRPr lang="nl-NL" b="0" i="1" u="sng" dirty="0">
              <a:solidFill>
                <a:srgbClr val="00114E"/>
              </a:solidFill>
              <a:effectLst/>
              <a:latin typeface="Open Sans" panose="020B0606030504020204" pitchFamily="34" charset="0"/>
            </a:endParaRPr>
          </a:p>
          <a:p>
            <a:pPr algn="l">
              <a:buFont typeface="Arial" panose="020B0604020202020204" pitchFamily="34" charset="0"/>
              <a:buNone/>
            </a:pPr>
            <a:r>
              <a:rPr lang="nl-NL" b="0" i="1" u="sng" dirty="0">
                <a:solidFill>
                  <a:srgbClr val="00114E"/>
                </a:solidFill>
                <a:effectLst/>
                <a:latin typeface="Open Sans" panose="020B0606030504020204" pitchFamily="34" charset="0"/>
              </a:rPr>
              <a:t>Waar wordt de uitworp genomen?</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De keeper speelt de bal uit en mag daarbij niet buiten het doelgebied (de cirkel) komen; </a:t>
            </a:r>
          </a:p>
          <a:p>
            <a:pPr algn="l">
              <a:buFont typeface="Arial" panose="020B0604020202020204" pitchFamily="34" charset="0"/>
              <a:buNone/>
            </a:pPr>
            <a:r>
              <a:rPr lang="nl-NL" b="0" i="0" dirty="0">
                <a:solidFill>
                  <a:srgbClr val="00114E"/>
                </a:solidFill>
                <a:effectLst/>
                <a:latin typeface="Open Sans" panose="020B0606030504020204" pitchFamily="34" charset="0"/>
              </a:rPr>
              <a:t>- De bal mag door alle andere spelers pas weer gespeeld worden als de bal buiten de cirkel is.</a:t>
            </a:r>
          </a:p>
          <a:p>
            <a:pPr algn="l">
              <a:buFont typeface="Arial" panose="020B0604020202020204" pitchFamily="34" charset="0"/>
              <a:buNone/>
            </a:pPr>
            <a:endParaRPr lang="nl-NL" b="0" i="1" u="sng" dirty="0">
              <a:solidFill>
                <a:srgbClr val="00114E"/>
              </a:solidFill>
              <a:effectLst/>
              <a:latin typeface="Open Sans" panose="020B0606030504020204" pitchFamily="34" charset="0"/>
            </a:endParaRPr>
          </a:p>
          <a:p>
            <a:pPr algn="l">
              <a:buFont typeface="Arial" panose="020B0604020202020204" pitchFamily="34" charset="0"/>
              <a:buNone/>
            </a:pPr>
            <a:r>
              <a:rPr lang="nl-NL" b="0" i="1" u="sng" dirty="0">
                <a:solidFill>
                  <a:srgbClr val="00114E"/>
                </a:solidFill>
                <a:effectLst/>
                <a:latin typeface="Open Sans" panose="020B0606030504020204" pitchFamily="34" charset="0"/>
              </a:rPr>
              <a:t>Hoe wordt de uitworp genomen?</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De uitworp kan worden genomen zonder dat de scheidsrechter heeft aangefloten;</a:t>
            </a:r>
          </a:p>
          <a:p>
            <a:pPr algn="l">
              <a:buFont typeface="Arial" panose="020B0604020202020204" pitchFamily="34" charset="0"/>
              <a:buNone/>
            </a:pPr>
            <a:r>
              <a:rPr lang="nl-NL" b="0" i="0" dirty="0">
                <a:solidFill>
                  <a:srgbClr val="00114E"/>
                </a:solidFill>
                <a:effectLst/>
                <a:latin typeface="Open Sans" panose="020B0606030504020204" pitchFamily="34" charset="0"/>
              </a:rPr>
              <a:t>- Bij een time-out of straf moet je wachten op het fluitsignaal van de scheidsrechter;</a:t>
            </a:r>
          </a:p>
          <a:p>
            <a:pPr algn="l"/>
            <a:r>
              <a:rPr lang="nl-NL" b="0" i="0" dirty="0">
                <a:solidFill>
                  <a:srgbClr val="00114E"/>
                </a:solidFill>
                <a:effectLst/>
                <a:latin typeface="Open Sans" panose="020B0606030504020204" pitchFamily="34" charset="0"/>
              </a:rPr>
              <a:t>- De uitworp is genomen wanneer de bal over de doelgebied lijn is.</a:t>
            </a:r>
          </a:p>
          <a:p>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37</a:t>
            </a:fld>
            <a:endParaRPr lang="nl-NL" altLang="nl-NL" sz="1200"/>
          </a:p>
        </p:txBody>
      </p:sp>
    </p:spTree>
    <p:extLst>
      <p:ext uri="{BB962C8B-B14F-4D97-AF65-F5344CB8AC3E}">
        <p14:creationId xmlns:p14="http://schemas.microsoft.com/office/powerpoint/2010/main" val="363656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Open Sans" panose="020B0606030504020204" pitchFamily="34" charset="0"/>
              </a:rPr>
              <a:t>De strafworp</a:t>
            </a:r>
          </a:p>
          <a:p>
            <a:pPr algn="l">
              <a:buFont typeface="Arial" panose="020B0604020202020204" pitchFamily="34" charset="0"/>
              <a:buNone/>
            </a:pPr>
            <a:r>
              <a:rPr lang="nl-NL" b="0" i="1" u="sng" dirty="0">
                <a:solidFill>
                  <a:srgbClr val="00114E"/>
                </a:solidFill>
                <a:effectLst/>
                <a:latin typeface="Open Sans" panose="020B0606030504020204" pitchFamily="34" charset="0"/>
              </a:rPr>
              <a:t>Wanneer krijg je een strafworp?</a:t>
            </a:r>
            <a:br>
              <a:rPr lang="nl-NL" dirty="0"/>
            </a:br>
            <a:r>
              <a:rPr lang="nl-NL" b="0" i="0" dirty="0">
                <a:solidFill>
                  <a:srgbClr val="00114E"/>
                </a:solidFill>
                <a:effectLst/>
                <a:latin typeface="Open Sans" panose="020B0606030504020204" pitchFamily="34" charset="0"/>
              </a:rPr>
              <a:t>- Bij het verhinderen van "een vrije doelkans" op het hele speelveld door een speler of begeleider van het verdedigende team;</a:t>
            </a:r>
          </a:p>
          <a:p>
            <a:pPr algn="l">
              <a:buFont typeface="Arial" panose="020B0604020202020204" pitchFamily="34" charset="0"/>
              <a:buNone/>
            </a:pPr>
            <a:r>
              <a:rPr lang="nl-NL" b="0" i="0" dirty="0">
                <a:solidFill>
                  <a:srgbClr val="00114E"/>
                </a:solidFill>
                <a:effectLst/>
                <a:latin typeface="Open Sans" panose="020B0606030504020204" pitchFamily="34" charset="0"/>
              </a:rPr>
              <a:t>- Bij het verhinderen van een vrije doelkans door iemand die niet aan de wedstrijd deelneemt; </a:t>
            </a:r>
          </a:p>
          <a:p>
            <a:pPr algn="l">
              <a:buFont typeface="Arial" panose="020B0604020202020204" pitchFamily="34" charset="0"/>
              <a:buNone/>
            </a:pPr>
            <a:r>
              <a:rPr lang="nl-NL" b="0" i="0" dirty="0">
                <a:solidFill>
                  <a:srgbClr val="00114E"/>
                </a:solidFill>
                <a:effectLst/>
                <a:latin typeface="Open Sans" panose="020B0606030504020204" pitchFamily="34" charset="0"/>
              </a:rPr>
              <a:t>- Bij een overtreding in de laatste 30 seconden waarbij geprobeerd wordt een kans op een tegendoelpunt tegen de regels te verhinderen; </a:t>
            </a:r>
          </a:p>
          <a:p>
            <a:pPr algn="l">
              <a:buFont typeface="Arial" panose="020B0604020202020204" pitchFamily="34" charset="0"/>
              <a:buNone/>
            </a:pPr>
            <a:r>
              <a:rPr lang="nl-NL" b="0" i="0" dirty="0">
                <a:solidFill>
                  <a:srgbClr val="00114E"/>
                </a:solidFill>
                <a:effectLst/>
                <a:latin typeface="Open Sans" panose="020B0606030504020204" pitchFamily="34" charset="0"/>
              </a:rPr>
              <a:t>- Bij een onterecht fluitsignaal als er een vrije doelkans is. </a:t>
            </a:r>
            <a:r>
              <a:rPr lang="nl-NL" b="0" i="0">
                <a:solidFill>
                  <a:srgbClr val="00114E"/>
                </a:solidFill>
                <a:effectLst/>
                <a:latin typeface="Open Sans" panose="020B0606030504020204" pitchFamily="34" charset="0"/>
              </a:rPr>
              <a:t>(Uitleg volgt in de volgende dia.)</a:t>
            </a:r>
            <a:endParaRPr lang="nl-NL" b="0" i="0" dirty="0">
              <a:solidFill>
                <a:srgbClr val="00114E"/>
              </a:solidFill>
              <a:effectLst/>
              <a:latin typeface="Open Sans" panose="020B0606030504020204" pitchFamily="34" charset="0"/>
            </a:endParaRPr>
          </a:p>
          <a:p>
            <a:pPr algn="l">
              <a:buFont typeface="Arial" panose="020B0604020202020204" pitchFamily="34" charset="0"/>
              <a:buNone/>
            </a:pPr>
            <a:endParaRPr lang="nl-NL" b="0" i="1" u="sng" dirty="0">
              <a:solidFill>
                <a:srgbClr val="00114E"/>
              </a:solidFill>
              <a:effectLst/>
              <a:latin typeface="Open Sans" panose="020B0606030504020204" pitchFamily="34" charset="0"/>
            </a:endParaRPr>
          </a:p>
          <a:p>
            <a:pPr algn="l">
              <a:buFont typeface="Arial" panose="020B0604020202020204" pitchFamily="34" charset="0"/>
              <a:buNone/>
            </a:pPr>
            <a:r>
              <a:rPr lang="nl-NL" b="0" i="1" u="sng" dirty="0">
                <a:solidFill>
                  <a:srgbClr val="00114E"/>
                </a:solidFill>
                <a:effectLst/>
                <a:latin typeface="Open Sans" panose="020B0606030504020204" pitchFamily="34" charset="0"/>
              </a:rPr>
              <a:t>Waar wordt de strafworp genomen?</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De speler die de strafworp neemt staat achter de strafworplijn. Deze bevindt zich op 7 meter afstand van het doel;</a:t>
            </a:r>
          </a:p>
          <a:p>
            <a:pPr algn="l">
              <a:buFont typeface="Arial" panose="020B0604020202020204" pitchFamily="34" charset="0"/>
              <a:buNone/>
            </a:pPr>
            <a:r>
              <a:rPr lang="nl-NL" b="0" i="0" dirty="0">
                <a:solidFill>
                  <a:srgbClr val="00114E"/>
                </a:solidFill>
                <a:effectLst/>
                <a:latin typeface="Open Sans" panose="020B0606030504020204" pitchFamily="34" charset="0"/>
              </a:rPr>
              <a:t>- Alle spelers van de tegenstander moeten op 3 meter afstand zijn van de speler die de strafworp neemt;</a:t>
            </a:r>
          </a:p>
          <a:p>
            <a:pPr algn="l">
              <a:buFont typeface="Arial" panose="020B0604020202020204" pitchFamily="34" charset="0"/>
              <a:buNone/>
            </a:pPr>
            <a:r>
              <a:rPr lang="nl-NL" b="0" i="0" dirty="0">
                <a:solidFill>
                  <a:srgbClr val="00114E"/>
                </a:solidFill>
                <a:effectLst/>
                <a:latin typeface="Open Sans" panose="020B0606030504020204" pitchFamily="34" charset="0"/>
              </a:rPr>
              <a:t>- De medespelers van de speler die de strafworp neemt moeten buiten de vrijeworp lijn staan.</a:t>
            </a:r>
          </a:p>
          <a:p>
            <a:pPr algn="l">
              <a:buFont typeface="Arial" panose="020B0604020202020204" pitchFamily="34" charset="0"/>
              <a:buNone/>
            </a:pPr>
            <a:endParaRPr lang="nl-NL" b="0" i="1" u="sng" dirty="0">
              <a:solidFill>
                <a:srgbClr val="00114E"/>
              </a:solidFill>
              <a:effectLst/>
              <a:latin typeface="Open Sans" panose="020B0606030504020204" pitchFamily="34" charset="0"/>
            </a:endParaRPr>
          </a:p>
          <a:p>
            <a:pPr algn="l">
              <a:buFont typeface="Arial" panose="020B0604020202020204" pitchFamily="34" charset="0"/>
              <a:buNone/>
            </a:pPr>
            <a:r>
              <a:rPr lang="nl-NL" b="0" i="1" u="sng" dirty="0">
                <a:solidFill>
                  <a:srgbClr val="00114E"/>
                </a:solidFill>
                <a:effectLst/>
                <a:latin typeface="Open Sans" panose="020B0606030504020204" pitchFamily="34" charset="0"/>
              </a:rPr>
              <a:t>Hoe wordt de strafworp genomen?</a:t>
            </a:r>
            <a:br>
              <a:rPr lang="nl-NL" b="1" i="0" dirty="0">
                <a:solidFill>
                  <a:srgbClr val="00114E"/>
                </a:solidFill>
                <a:effectLst/>
                <a:latin typeface="Open Sans" panose="020B0606030504020204" pitchFamily="34" charset="0"/>
              </a:rPr>
            </a:br>
            <a:r>
              <a:rPr lang="nl-NL" b="0" i="0" dirty="0">
                <a:solidFill>
                  <a:srgbClr val="00114E"/>
                </a:solidFill>
                <a:effectLst/>
                <a:latin typeface="Open Sans" panose="020B0606030504020204" pitchFamily="34" charset="0"/>
              </a:rPr>
              <a:t>- Je moet altijd één voet op de grond houden vóór de strafworplijn. Je mag niet over de strafworplijn voordat de bal gegooid is;</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scheidsrechter aanfluit, moet je de bal binnen 3 seconden op doel gooien;</a:t>
            </a:r>
          </a:p>
          <a:p>
            <a:pPr algn="l">
              <a:buFont typeface="Arial" panose="020B0604020202020204" pitchFamily="34" charset="0"/>
              <a:buNone/>
            </a:pPr>
            <a:r>
              <a:rPr lang="nl-NL" b="0" i="0" dirty="0">
                <a:solidFill>
                  <a:srgbClr val="00114E"/>
                </a:solidFill>
                <a:effectLst/>
                <a:latin typeface="Open Sans" panose="020B0606030504020204" pitchFamily="34" charset="0"/>
              </a:rPr>
              <a:t>- De keeper mag bij het nemen van de strafworp niet verder dan 4 meter uit het doel komen. Dit wordt aangegeven met een streepje op 4 meter van de doellijn: de doelverdedigersgrenslijn;</a:t>
            </a:r>
          </a:p>
          <a:p>
            <a:pPr algn="l">
              <a:buFont typeface="Arial" panose="020B0604020202020204" pitchFamily="34" charset="0"/>
              <a:buNone/>
            </a:pPr>
            <a:r>
              <a:rPr lang="nl-NL" b="0" i="0" dirty="0">
                <a:solidFill>
                  <a:srgbClr val="00114E"/>
                </a:solidFill>
                <a:effectLst/>
                <a:latin typeface="Open Sans" panose="020B0606030504020204" pitchFamily="34" charset="0"/>
              </a:rPr>
              <a:t>- Je mag de bal na een strafworp pas weer spelen als de bal terugkomt van de keeper of het doel;</a:t>
            </a:r>
          </a:p>
          <a:p>
            <a:pPr algn="l">
              <a:buFont typeface="Arial" panose="020B0604020202020204" pitchFamily="34" charset="0"/>
              <a:buNone/>
            </a:pPr>
            <a:r>
              <a:rPr lang="nl-NL" b="0" i="0" dirty="0">
                <a:solidFill>
                  <a:srgbClr val="00114E"/>
                </a:solidFill>
                <a:effectLst/>
                <a:latin typeface="Open Sans" panose="020B0606030504020204" pitchFamily="34" charset="0"/>
              </a:rPr>
              <a:t>- De keeper mag niet meer wisselen als de speler die de strafworp neemt klaar staat.</a:t>
            </a:r>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38</a:t>
            </a:fld>
            <a:endParaRPr lang="nl-NL" altLang="nl-NL" sz="1200"/>
          </a:p>
        </p:txBody>
      </p:sp>
    </p:spTree>
    <p:extLst>
      <p:ext uri="{BB962C8B-B14F-4D97-AF65-F5344CB8AC3E}">
        <p14:creationId xmlns:p14="http://schemas.microsoft.com/office/powerpoint/2010/main" val="3499811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None/>
            </a:pPr>
            <a:r>
              <a:rPr lang="nl-NL" b="1" i="1" u="sng" dirty="0">
                <a:solidFill>
                  <a:srgbClr val="00114E"/>
                </a:solidFill>
                <a:effectLst/>
                <a:latin typeface="Open Sans" panose="020B0606030504020204" pitchFamily="34" charset="0"/>
              </a:rPr>
              <a:t>“Een vrije doelkans"</a:t>
            </a:r>
            <a:br>
              <a:rPr lang="nl-NL" dirty="0"/>
            </a:br>
            <a:r>
              <a:rPr lang="nl-NL" b="0" i="0" dirty="0">
                <a:solidFill>
                  <a:srgbClr val="00114E"/>
                </a:solidFill>
                <a:effectLst/>
                <a:latin typeface="Open Sans" panose="020B0606030504020204" pitchFamily="34" charset="0"/>
              </a:rPr>
              <a:t>Met een vrije doelkans wordt bedoeld een speler die de bal en zijn lichaam onder controle heeft en naar het doel loopt, het is een vrije doelkans als: </a:t>
            </a:r>
            <a:br>
              <a:rPr lang="nl-NL" dirty="0"/>
            </a:br>
            <a:r>
              <a:rPr lang="nl-NL" dirty="0"/>
              <a:t>- </a:t>
            </a:r>
            <a:r>
              <a:rPr lang="nl-NL" b="0" i="0" dirty="0">
                <a:solidFill>
                  <a:srgbClr val="00114E"/>
                </a:solidFill>
                <a:effectLst/>
                <a:latin typeface="Open Sans" panose="020B0606030504020204" pitchFamily="34" charset="0"/>
              </a:rPr>
              <a:t>Als de aanvallende speler alleen de keeper nog voor zich heeft en dan door een tegenstander van achteren of opzij wordt aangevallen, zodat de speler niet meer kan schieten; </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aanvallende speler alleen de keeper nog voor zich heeft en dan door een tegenstander of iemand die niet aan het spel deelneemt zo wordt gehinderd dat hij niet meer kan schieten; </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aanvallende speler botst met de keeper die uit zijn doelgebied komt bij een snelle aanval, ook als de aanvaller de bal nog niet heeft kunnen vangen; </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aanvallende speler door een tegenstander wordt verhinderd te schieten op het lege doel als de keeper is gewisseld.</a:t>
            </a: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39</a:t>
            </a:fld>
            <a:endParaRPr lang="nl-NL" altLang="nl-NL" sz="1200"/>
          </a:p>
        </p:txBody>
      </p:sp>
    </p:spTree>
    <p:extLst>
      <p:ext uri="{BB962C8B-B14F-4D97-AF65-F5344CB8AC3E}">
        <p14:creationId xmlns:p14="http://schemas.microsoft.com/office/powerpoint/2010/main" val="14342407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None/>
            </a:pPr>
            <a:r>
              <a:rPr lang="nl-NL" b="1" i="0" u="none" dirty="0">
                <a:solidFill>
                  <a:srgbClr val="00114E"/>
                </a:solidFill>
                <a:effectLst/>
                <a:latin typeface="Open Sans" panose="020B0606030504020204" pitchFamily="34" charset="0"/>
              </a:rPr>
              <a:t>Spelhervattingen</a:t>
            </a:r>
          </a:p>
          <a:p>
            <a:pPr algn="l">
              <a:buFont typeface="Arial" panose="020B0604020202020204" pitchFamily="34" charset="0"/>
              <a:buNone/>
            </a:pPr>
            <a:r>
              <a:rPr lang="nl-NL" b="0" i="0" u="none" dirty="0">
                <a:solidFill>
                  <a:srgbClr val="00114E"/>
                </a:solidFill>
                <a:effectLst/>
                <a:latin typeface="Open Sans" panose="020B0606030504020204" pitchFamily="34" charset="0"/>
              </a:rPr>
              <a:t>Een scheidsrechter fluit als hij een fout ziet en een worp wil geven. Hij hoeft niet te fluiten voor het nemen van een inworp, uitworp of vrije worp. Bij sommige worpen moet de scheidsrechter wel een fluitsignaal geven voordat je de worp mag nemen.</a:t>
            </a:r>
          </a:p>
          <a:p>
            <a:pPr algn="l">
              <a:buFont typeface="Arial" panose="020B0604020202020204" pitchFamily="34" charset="0"/>
              <a:buNone/>
            </a:pPr>
            <a:endParaRPr lang="nl-NL" b="1" i="0" u="none" dirty="0">
              <a:solidFill>
                <a:srgbClr val="00114E"/>
              </a:solidFill>
              <a:effectLst/>
              <a:latin typeface="Open Sans" panose="020B0606030504020204" pitchFamily="34" charset="0"/>
            </a:endParaRPr>
          </a:p>
          <a:p>
            <a:pPr algn="l">
              <a:buFont typeface="Arial" panose="020B0604020202020204" pitchFamily="34" charset="0"/>
              <a:buNone/>
            </a:pPr>
            <a:r>
              <a:rPr lang="nl-NL" b="1" i="0" u="none" dirty="0">
                <a:solidFill>
                  <a:srgbClr val="00114E"/>
                </a:solidFill>
                <a:effectLst/>
                <a:latin typeface="Open Sans" panose="020B0606030504020204" pitchFamily="34" charset="0"/>
              </a:rPr>
              <a:t>Wanneer wordt er gefloten bij een worp?</a:t>
            </a:r>
            <a:br>
              <a:rPr lang="nl-NL" dirty="0"/>
            </a:br>
            <a:r>
              <a:rPr lang="nl-NL" dirty="0"/>
              <a:t>- </a:t>
            </a:r>
            <a:r>
              <a:rPr lang="nl-NL" b="0" i="0" dirty="0">
                <a:solidFill>
                  <a:srgbClr val="00114E"/>
                </a:solidFill>
                <a:effectLst/>
                <a:latin typeface="Open Sans" panose="020B0606030504020204" pitchFamily="34" charset="0"/>
              </a:rPr>
              <a:t>Bij een beginworp, een vrije worp na een 2-minutenstraf en de 7-meterworp;</a:t>
            </a:r>
          </a:p>
          <a:p>
            <a:pPr algn="l">
              <a:buFont typeface="Arial" panose="020B0604020202020204" pitchFamily="34" charset="0"/>
              <a:buNone/>
            </a:pPr>
            <a:r>
              <a:rPr lang="nl-NL" b="0" i="0" dirty="0">
                <a:solidFill>
                  <a:srgbClr val="00114E"/>
                </a:solidFill>
                <a:effectLst/>
                <a:latin typeface="Open Sans" panose="020B0606030504020204" pitchFamily="34" charset="0"/>
              </a:rPr>
              <a:t>- Na een time-out wanneer het spel weer verder gaat;</a:t>
            </a:r>
          </a:p>
          <a:p>
            <a:pPr algn="l">
              <a:buFont typeface="Arial" panose="020B0604020202020204" pitchFamily="34" charset="0"/>
              <a:buNone/>
            </a:pPr>
            <a:r>
              <a:rPr lang="nl-NL" b="0" i="0" dirty="0">
                <a:solidFill>
                  <a:srgbClr val="00114E"/>
                </a:solidFill>
                <a:effectLst/>
                <a:latin typeface="Open Sans" panose="020B0606030504020204" pitchFamily="34" charset="0"/>
              </a:rPr>
              <a:t>- Nadat een verkeerde opstelling van spelers is gecorrigeerd;</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scheidsrechter affluit om iets te corrigeren;</a:t>
            </a:r>
          </a:p>
          <a:p>
            <a:pPr algn="l">
              <a:buFont typeface="Arial" panose="020B0604020202020204" pitchFamily="34" charset="0"/>
              <a:buNone/>
            </a:pPr>
            <a:r>
              <a:rPr lang="nl-NL" b="0" i="0" dirty="0">
                <a:solidFill>
                  <a:srgbClr val="00114E"/>
                </a:solidFill>
                <a:effectLst/>
                <a:latin typeface="Open Sans" panose="020B0606030504020204" pitchFamily="34" charset="0"/>
              </a:rPr>
              <a:t>- Als de scheidsrechter een gele kaart of rode kaart (evt. met blauwe) heeft gegeven;</a:t>
            </a:r>
          </a:p>
          <a:p>
            <a:pPr algn="l">
              <a:buFont typeface="Arial" panose="020B0604020202020204" pitchFamily="34" charset="0"/>
              <a:buNone/>
            </a:pPr>
            <a:r>
              <a:rPr lang="nl-NL" b="0" i="0" dirty="0">
                <a:solidFill>
                  <a:srgbClr val="00114E"/>
                </a:solidFill>
                <a:effectLst/>
                <a:latin typeface="Open Sans" panose="020B0606030504020204" pitchFamily="34" charset="0"/>
              </a:rPr>
              <a:t>- Bij het weer beginnen na een onderbreking van het spel zonder dat er een overtreding is gemaakt. </a:t>
            </a:r>
          </a:p>
          <a:p>
            <a:pPr algn="l">
              <a:buFont typeface="Arial" panose="020B0604020202020204" pitchFamily="34" charset="0"/>
              <a:buNone/>
            </a:pPr>
            <a:endParaRPr lang="nl-NL" b="0" i="0" dirty="0">
              <a:solidFill>
                <a:srgbClr val="00114E"/>
              </a:solidFill>
              <a:effectLst/>
              <a:latin typeface="Open Sans" panose="020B0606030504020204" pitchFamily="34" charset="0"/>
            </a:endParaRPr>
          </a:p>
          <a:p>
            <a:endParaRPr lang="nl-NL" b="0" i="0" dirty="0">
              <a:solidFill>
                <a:srgbClr val="00114E"/>
              </a:solidFill>
              <a:effectLst/>
              <a:latin typeface="Open Sans" panose="020B0606030504020204" pitchFamily="34" charset="0"/>
            </a:endParaRPr>
          </a:p>
          <a:p>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40</a:t>
            </a:fld>
            <a:endParaRPr lang="nl-NL" altLang="nl-NL" sz="1200"/>
          </a:p>
        </p:txBody>
      </p:sp>
    </p:spTree>
    <p:extLst>
      <p:ext uri="{BB962C8B-B14F-4D97-AF65-F5344CB8AC3E}">
        <p14:creationId xmlns:p14="http://schemas.microsoft.com/office/powerpoint/2010/main" val="159390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b="1" i="0" dirty="0">
                <a:solidFill>
                  <a:srgbClr val="00114E"/>
                </a:solidFill>
                <a:effectLst/>
                <a:latin typeface="+mn-lt"/>
              </a:rPr>
              <a:t>De wedstrijdvoorbereiding!</a:t>
            </a:r>
            <a:br>
              <a:rPr lang="nl-NL" dirty="0">
                <a:latin typeface="+mn-lt"/>
              </a:rPr>
            </a:br>
            <a:r>
              <a:rPr lang="nl-NL" dirty="0">
                <a:latin typeface="+mn-lt"/>
              </a:rPr>
              <a:t>Tijdens de wedstrijdvoorbereiding ga je aan de slag met de spelregels rondom een wedstrijd. </a:t>
            </a:r>
            <a:endParaRPr lang="nl-NL" altLang="nl-NL" dirty="0">
              <a:latin typeface="Arial" panose="020B0604020202020204" pitchFamily="34" charset="0"/>
            </a:endParaRPr>
          </a:p>
          <a:p>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5</a:t>
            </a:fld>
            <a:endParaRPr lang="nl-NL" altLang="nl-NL" sz="1200"/>
          </a:p>
        </p:txBody>
      </p:sp>
    </p:spTree>
    <p:extLst>
      <p:ext uri="{BB962C8B-B14F-4D97-AF65-F5344CB8AC3E}">
        <p14:creationId xmlns:p14="http://schemas.microsoft.com/office/powerpoint/2010/main" val="3661823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41</a:t>
            </a:fld>
            <a:endParaRPr lang="nl-NL" altLang="nl-NL" sz="1200"/>
          </a:p>
        </p:txBody>
      </p:sp>
    </p:spTree>
    <p:extLst>
      <p:ext uri="{BB962C8B-B14F-4D97-AF65-F5344CB8AC3E}">
        <p14:creationId xmlns:p14="http://schemas.microsoft.com/office/powerpoint/2010/main" val="1022126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b="1" i="0" dirty="0">
                <a:solidFill>
                  <a:srgbClr val="00114E"/>
                </a:solidFill>
                <a:effectLst/>
                <a:latin typeface="+mn-lt"/>
              </a:rPr>
              <a:t>Wat nu?</a:t>
            </a:r>
            <a:br>
              <a:rPr lang="nl-NL" dirty="0">
                <a:latin typeface="+mn-lt"/>
              </a:rPr>
            </a:br>
            <a:r>
              <a:rPr lang="nl-NL" dirty="0">
                <a:latin typeface="+mn-lt"/>
              </a:rPr>
              <a:t>De deelnemers zijn klaar met de theoretische kennis rondom de spelregels. Via de online leeromgeving kunnen zij dit nogmaals individueel doorlopen met een aantal testvragen. Wanneer zij klaar zijn mogen zij op voor het echte werk en starten met de eindtoets!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altLang="nl-NL"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l-NL" altLang="nl-NL" dirty="0">
                <a:latin typeface="+mn-lt"/>
              </a:rPr>
              <a:t>Behaald? Gefeliciteerd met het behalen van je spelregelbewijs!</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altLang="nl-NL" dirty="0">
                <a:latin typeface="+mn-lt"/>
              </a:rPr>
              <a:t>Niet behaald? Geen zorgen, lees nog eens de theorie goed door en ga op voor een herkansing! </a:t>
            </a:r>
            <a:endParaRPr lang="nl-NL" altLang="nl-NL" dirty="0">
              <a:latin typeface="Arial" panose="020B0604020202020204" pitchFamily="34" charset="0"/>
            </a:endParaRPr>
          </a:p>
          <a:p>
            <a:endParaRPr lang="nl-NL" altLang="nl-NL" dirty="0">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42</a:t>
            </a:fld>
            <a:endParaRPr lang="nl-NL" altLang="nl-NL" sz="1200"/>
          </a:p>
        </p:txBody>
      </p:sp>
    </p:spTree>
    <p:extLst>
      <p:ext uri="{BB962C8B-B14F-4D97-AF65-F5344CB8AC3E}">
        <p14:creationId xmlns:p14="http://schemas.microsoft.com/office/powerpoint/2010/main" val="1220684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mn-lt"/>
              </a:rPr>
              <a:t>Speelveld</a:t>
            </a:r>
            <a:br>
              <a:rPr lang="nl-NL" dirty="0">
                <a:latin typeface="+mn-lt"/>
              </a:rPr>
            </a:br>
            <a:r>
              <a:rPr lang="nl-NL" dirty="0">
                <a:latin typeface="+mn-lt"/>
              </a:rPr>
              <a:t>Op bovenstaande afbeelding zie je een handbalveld. </a:t>
            </a:r>
            <a:r>
              <a:rPr lang="nl-NL" b="0" i="0" dirty="0">
                <a:solidFill>
                  <a:srgbClr val="00114E"/>
                </a:solidFill>
                <a:effectLst/>
                <a:latin typeface="+mn-lt"/>
              </a:rPr>
              <a:t>Het speeloppervlak is </a:t>
            </a:r>
            <a:r>
              <a:rPr lang="nl-NL" b="0" i="1" dirty="0">
                <a:solidFill>
                  <a:srgbClr val="00114E"/>
                </a:solidFill>
                <a:effectLst/>
                <a:latin typeface="+mn-lt"/>
              </a:rPr>
              <a:t>40 meter lang</a:t>
            </a:r>
            <a:r>
              <a:rPr lang="nl-NL" b="0" i="0" dirty="0">
                <a:solidFill>
                  <a:srgbClr val="00114E"/>
                </a:solidFill>
                <a:effectLst/>
                <a:latin typeface="+mn-lt"/>
              </a:rPr>
              <a:t> en </a:t>
            </a:r>
            <a:r>
              <a:rPr lang="nl-NL" b="0" i="1" dirty="0">
                <a:solidFill>
                  <a:srgbClr val="00114E"/>
                </a:solidFill>
                <a:effectLst/>
                <a:latin typeface="+mn-lt"/>
              </a:rPr>
              <a:t>20 meter breed</a:t>
            </a:r>
            <a:r>
              <a:rPr lang="nl-NL" b="0" i="0" dirty="0">
                <a:solidFill>
                  <a:srgbClr val="00114E"/>
                </a:solidFill>
                <a:effectLst/>
                <a:latin typeface="+mn-lt"/>
              </a:rPr>
              <a:t>. De linkerkant geeft de benamingen van de lijnen weer en aan de rechterkant is de afstand te lezen. Alle lijnen van het handbalveld zijn 5 centimeter breed. Alleen de doellijn heeft een breedte van 8 centimeter. </a:t>
            </a:r>
          </a:p>
          <a:p>
            <a:endParaRPr lang="nl-NL" b="0" i="0" dirty="0">
              <a:solidFill>
                <a:srgbClr val="00114E"/>
              </a:solidFill>
              <a:effectLst/>
              <a:latin typeface="+mn-lt"/>
            </a:endParaRPr>
          </a:p>
          <a:p>
            <a:r>
              <a:rPr lang="nl-NL" b="0" i="0" dirty="0">
                <a:solidFill>
                  <a:srgbClr val="00114E"/>
                </a:solidFill>
                <a:effectLst/>
                <a:latin typeface="+mn-lt"/>
              </a:rPr>
              <a:t>In het midden van beide achterlijnen staat een doel. De doelen moeten verankerd zijn aan de grond of aan de muur. De doelen zijn </a:t>
            </a:r>
            <a:r>
              <a:rPr lang="nl-NL" b="0" i="1" dirty="0">
                <a:solidFill>
                  <a:srgbClr val="00114E"/>
                </a:solidFill>
                <a:effectLst/>
                <a:latin typeface="+mn-lt"/>
              </a:rPr>
              <a:t>2 meter hoog</a:t>
            </a:r>
            <a:r>
              <a:rPr lang="nl-NL" b="0" i="0" dirty="0">
                <a:solidFill>
                  <a:srgbClr val="00114E"/>
                </a:solidFill>
                <a:effectLst/>
                <a:latin typeface="+mn-lt"/>
              </a:rPr>
              <a:t> en </a:t>
            </a:r>
            <a:r>
              <a:rPr lang="nl-NL" b="0" i="1" dirty="0">
                <a:solidFill>
                  <a:srgbClr val="00114E"/>
                </a:solidFill>
                <a:effectLst/>
                <a:latin typeface="+mn-lt"/>
              </a:rPr>
              <a:t>3 meter breed</a:t>
            </a:r>
            <a:r>
              <a:rPr lang="nl-NL" b="0" i="0" dirty="0">
                <a:solidFill>
                  <a:srgbClr val="00114E"/>
                </a:solidFill>
                <a:effectLst/>
                <a:latin typeface="+mn-lt"/>
              </a:rPr>
              <a:t>. Elk doel moet voorzien zijn van een net. Dit moet zodanig zijn bevestigd, dat een in het doel geworpen bal normaliter in het doel blijft liggen. </a:t>
            </a:r>
          </a:p>
          <a:p>
            <a:endParaRPr lang="nl-NL" b="0" i="0" dirty="0">
              <a:solidFill>
                <a:srgbClr val="00114E"/>
              </a:solidFill>
              <a:effectLst/>
              <a:latin typeface="+mn-lt"/>
            </a:endParaRPr>
          </a:p>
          <a:p>
            <a:r>
              <a:rPr lang="nl-NL" b="0" i="0" dirty="0">
                <a:solidFill>
                  <a:srgbClr val="00114E"/>
                </a:solidFill>
                <a:effectLst/>
                <a:latin typeface="+mn-lt"/>
              </a:rPr>
              <a:t>De te benoemen lijnen: </a:t>
            </a:r>
          </a:p>
          <a:p>
            <a:pPr marL="171450" indent="-171450">
              <a:buFontTx/>
              <a:buChar char="-"/>
            </a:pPr>
            <a:r>
              <a:rPr lang="nl-NL" b="0" i="0" dirty="0">
                <a:solidFill>
                  <a:srgbClr val="00114E"/>
                </a:solidFill>
                <a:effectLst/>
                <a:latin typeface="+mn-lt"/>
              </a:rPr>
              <a:t>Achterlijn: De breedtelijnen naast de doelen tot de zijlijnen.</a:t>
            </a:r>
          </a:p>
          <a:p>
            <a:pPr marL="171450" indent="-171450">
              <a:buFontTx/>
              <a:buChar char="-"/>
            </a:pPr>
            <a:r>
              <a:rPr lang="nl-NL" b="0" i="0" dirty="0">
                <a:solidFill>
                  <a:srgbClr val="00114E"/>
                </a:solidFill>
                <a:effectLst/>
                <a:latin typeface="+mn-lt"/>
              </a:rPr>
              <a:t>Doellijn: De breedtelijnen tussen de doelpalen.</a:t>
            </a:r>
          </a:p>
          <a:p>
            <a:pPr marL="171450" indent="-171450">
              <a:buFontTx/>
              <a:buChar char="-"/>
            </a:pPr>
            <a:r>
              <a:rPr lang="nl-NL" b="0" i="0" dirty="0">
                <a:solidFill>
                  <a:srgbClr val="00114E"/>
                </a:solidFill>
                <a:effectLst/>
                <a:latin typeface="+mn-lt"/>
              </a:rPr>
              <a:t>Doelverdedigersgrenslijn of 4-meterlijn: De keeper mag zijn doel tot deze lijn verdedigen bij een strafworp.</a:t>
            </a:r>
          </a:p>
          <a:p>
            <a:pPr marL="171450" indent="-171450">
              <a:buFontTx/>
              <a:buChar char="-"/>
            </a:pPr>
            <a:r>
              <a:rPr lang="nl-NL" b="0" i="0" dirty="0" err="1">
                <a:solidFill>
                  <a:srgbClr val="00114E"/>
                </a:solidFill>
                <a:effectLst/>
                <a:latin typeface="+mn-lt"/>
              </a:rPr>
              <a:t>Doelgebiedlijn</a:t>
            </a:r>
            <a:r>
              <a:rPr lang="nl-NL" b="0" i="0" dirty="0">
                <a:solidFill>
                  <a:srgbClr val="00114E"/>
                </a:solidFill>
                <a:effectLst/>
                <a:latin typeface="+mn-lt"/>
              </a:rPr>
              <a:t> of cirkel: Dit is het gebied van de keeper. De veldspelers mogen de lijn niet aanraken of in de cirkel komen tijdens de wedstrijd. Soms kan dit ook met kleurverschil van het speeloppervlak worden gescheiden. </a:t>
            </a:r>
          </a:p>
          <a:p>
            <a:pPr marL="171450" indent="-171450">
              <a:buFontTx/>
              <a:buChar char="-"/>
            </a:pPr>
            <a:r>
              <a:rPr lang="nl-NL" b="0" i="0" dirty="0">
                <a:solidFill>
                  <a:srgbClr val="00114E"/>
                </a:solidFill>
                <a:effectLst/>
                <a:latin typeface="+mn-lt"/>
              </a:rPr>
              <a:t>7-meter lijn of strafworplijn: De speler die de strafworp neemt moet voor deze lijn staan. </a:t>
            </a:r>
          </a:p>
          <a:p>
            <a:pPr marL="171450" indent="-171450">
              <a:buFontTx/>
              <a:buChar char="-"/>
            </a:pPr>
            <a:r>
              <a:rPr lang="nl-NL" b="0" i="0" dirty="0">
                <a:solidFill>
                  <a:srgbClr val="00114E"/>
                </a:solidFill>
                <a:effectLst/>
                <a:latin typeface="+mn-lt"/>
              </a:rPr>
              <a:t>Vrije worplijn: De aanvallende spelers moeten bij een vrije worp voor deze lijn staan, dit wordt ook wel de 9-meterlijn genoemd. </a:t>
            </a:r>
          </a:p>
          <a:p>
            <a:pPr marL="171450" indent="-171450">
              <a:buFontTx/>
              <a:buChar char="-"/>
            </a:pPr>
            <a:r>
              <a:rPr lang="nl-NL" b="0" i="0" dirty="0">
                <a:solidFill>
                  <a:srgbClr val="00114E"/>
                </a:solidFill>
                <a:effectLst/>
                <a:latin typeface="+mn-lt"/>
              </a:rPr>
              <a:t>Wissellijn: De spelers moeten bij het wisselen binnen deze lijn het speelveld verlaten of het speelveld opkomen. Vaak wordt het wisselgebied aangegeven door twee kleine streepjes. </a:t>
            </a:r>
          </a:p>
          <a:p>
            <a:pPr marL="171450" indent="-171450">
              <a:buFontTx/>
              <a:buChar char="-"/>
            </a:pPr>
            <a:r>
              <a:rPr lang="nl-NL" b="0" i="0" dirty="0">
                <a:solidFill>
                  <a:srgbClr val="00114E"/>
                </a:solidFill>
                <a:effectLst/>
                <a:latin typeface="+mn-lt"/>
              </a:rPr>
              <a:t>Middenlijn: Na elk doelpunt staat een speler met één voet in het midden van deze lijn en kan het spel weer verder gaan als de scheidsrechter fluit. </a:t>
            </a:r>
          </a:p>
          <a:p>
            <a:pPr marL="171450" indent="-171450">
              <a:buFontTx/>
              <a:buChar char="-"/>
            </a:pPr>
            <a:r>
              <a:rPr lang="nl-NL" b="0" i="0" dirty="0">
                <a:solidFill>
                  <a:srgbClr val="00114E"/>
                </a:solidFill>
                <a:effectLst/>
                <a:latin typeface="+mn-lt"/>
              </a:rPr>
              <a:t>Zijlijn: De lengtelijnen aan de zijkant van het speelveld.</a:t>
            </a:r>
            <a:endParaRPr lang="nl-NL" altLang="nl-NL" dirty="0">
              <a:latin typeface="+mn-lt"/>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6</a:t>
            </a:fld>
            <a:endParaRPr lang="nl-NL" altLang="nl-NL" sz="1200"/>
          </a:p>
        </p:txBody>
      </p:sp>
    </p:spTree>
    <p:extLst>
      <p:ext uri="{BB962C8B-B14F-4D97-AF65-F5344CB8AC3E}">
        <p14:creationId xmlns:p14="http://schemas.microsoft.com/office/powerpoint/2010/main" val="4033805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i="0" dirty="0">
                <a:solidFill>
                  <a:srgbClr val="00114E"/>
                </a:solidFill>
                <a:effectLst/>
                <a:latin typeface="+mn-lt"/>
              </a:rPr>
              <a:t>De bal </a:t>
            </a:r>
            <a:br>
              <a:rPr lang="nl-NL" dirty="0">
                <a:latin typeface="+mn-lt"/>
              </a:rPr>
            </a:br>
            <a:r>
              <a:rPr lang="nl-NL" b="0" i="0" dirty="0">
                <a:solidFill>
                  <a:srgbClr val="00114E"/>
                </a:solidFill>
                <a:effectLst/>
                <a:latin typeface="+mn-lt"/>
              </a:rPr>
              <a:t>Bij elke wedstrijd moeten twee ballen aanwezig zijn. Het thuisspelende team levert beide ballen, maar de scheidsrechter bepaalt uiteindelijk met welke bal de wedstrijd wordt gespeeld. De reserve bal ligt bij de wedstrijdtafel.</a:t>
            </a:r>
          </a:p>
          <a:p>
            <a:endParaRPr lang="nl-NL" altLang="nl-NL" b="0" i="0" dirty="0">
              <a:solidFill>
                <a:srgbClr val="00114E"/>
              </a:solidFill>
              <a:effectLst/>
              <a:latin typeface="+mn-lt"/>
            </a:endParaRPr>
          </a:p>
          <a:p>
            <a:pPr algn="l">
              <a:buFont typeface="Arial" panose="020B0604020202020204" pitchFamily="34" charset="0"/>
              <a:buNone/>
            </a:pPr>
            <a:r>
              <a:rPr lang="nl-NL" b="0" i="1" u="sng" dirty="0">
                <a:solidFill>
                  <a:srgbClr val="00114E"/>
                </a:solidFill>
                <a:effectLst/>
                <a:latin typeface="+mn-lt"/>
              </a:rPr>
              <a:t>Wat zijn de eisen aan elke wedstrijdbal? </a:t>
            </a:r>
            <a:br>
              <a:rPr lang="nl-NL" dirty="0">
                <a:latin typeface="+mn-lt"/>
              </a:rPr>
            </a:br>
            <a:r>
              <a:rPr lang="nl-NL" dirty="0">
                <a:latin typeface="+mn-lt"/>
              </a:rPr>
              <a:t>- </a:t>
            </a:r>
            <a:r>
              <a:rPr lang="nl-NL" b="0" i="0" dirty="0">
                <a:solidFill>
                  <a:srgbClr val="00114E"/>
                </a:solidFill>
                <a:effectLst/>
                <a:latin typeface="+mn-lt"/>
              </a:rPr>
              <a:t>De bal is van leer of kunststof;</a:t>
            </a:r>
          </a:p>
          <a:p>
            <a:pPr algn="l">
              <a:buFont typeface="Arial" panose="020B0604020202020204" pitchFamily="34" charset="0"/>
              <a:buNone/>
            </a:pPr>
            <a:r>
              <a:rPr lang="nl-NL" b="0" i="0" dirty="0">
                <a:solidFill>
                  <a:srgbClr val="00114E"/>
                </a:solidFill>
                <a:effectLst/>
                <a:latin typeface="+mn-lt"/>
              </a:rPr>
              <a:t>- De bal is rond en kan één of meer kleuren hebben;</a:t>
            </a:r>
          </a:p>
          <a:p>
            <a:pPr algn="l">
              <a:buFont typeface="Arial" panose="020B0604020202020204" pitchFamily="34" charset="0"/>
              <a:buNone/>
            </a:pPr>
            <a:r>
              <a:rPr lang="nl-NL" b="0" i="0" dirty="0">
                <a:solidFill>
                  <a:srgbClr val="00114E"/>
                </a:solidFill>
                <a:effectLst/>
                <a:latin typeface="+mn-lt"/>
              </a:rPr>
              <a:t>- Het baloppervlak is niet glanzend of glad. </a:t>
            </a:r>
          </a:p>
          <a:p>
            <a:br>
              <a:rPr lang="nl-NL" dirty="0">
                <a:latin typeface="+mn-lt"/>
              </a:rPr>
            </a:br>
            <a:r>
              <a:rPr lang="nl-NL" b="0" i="0" dirty="0">
                <a:solidFill>
                  <a:srgbClr val="00114E"/>
                </a:solidFill>
                <a:effectLst/>
                <a:latin typeface="+mn-lt"/>
              </a:rPr>
              <a:t>Er zijn vier soorten ballen. Hieronder lees je welke maten er zijn en welke categorie met welke bal speelt. </a:t>
            </a:r>
          </a:p>
          <a:p>
            <a:pPr eaLnBrk="1" hangingPunct="1">
              <a:lnSpc>
                <a:spcPct val="100000"/>
              </a:lnSpc>
              <a:spcBef>
                <a:spcPts val="0"/>
              </a:spcBef>
              <a:defRPr/>
            </a:pPr>
            <a:r>
              <a:rPr lang="nl-NL" altLang="nl-NL" sz="1200" dirty="0">
                <a:latin typeface="+mn-lt"/>
              </a:rPr>
              <a:t>- Maat 3: voor herensenioren en heren A-jeugd</a:t>
            </a:r>
          </a:p>
          <a:p>
            <a:pPr eaLnBrk="1" hangingPunct="1">
              <a:lnSpc>
                <a:spcPct val="100000"/>
              </a:lnSpc>
              <a:spcBef>
                <a:spcPts val="0"/>
              </a:spcBef>
              <a:defRPr/>
            </a:pPr>
            <a:r>
              <a:rPr lang="nl-NL" altLang="nl-NL" sz="1200" dirty="0">
                <a:latin typeface="+mn-lt"/>
              </a:rPr>
              <a:t>- Maat 2: voor damessenioren, dames A- en B-jeugd en heren B- en C-jeugd</a:t>
            </a:r>
          </a:p>
          <a:p>
            <a:pPr eaLnBrk="1" hangingPunct="1">
              <a:lnSpc>
                <a:spcPct val="100000"/>
              </a:lnSpc>
              <a:spcBef>
                <a:spcPts val="0"/>
              </a:spcBef>
              <a:defRPr/>
            </a:pPr>
            <a:r>
              <a:rPr lang="nl-NL" altLang="nl-NL" sz="1200" dirty="0">
                <a:latin typeface="+mn-lt"/>
              </a:rPr>
              <a:t>- Maat 1: voor dames C-jeugd en dames en heren D-jeugd</a:t>
            </a:r>
          </a:p>
          <a:p>
            <a:pPr eaLnBrk="1" hangingPunct="1">
              <a:lnSpc>
                <a:spcPct val="100000"/>
              </a:lnSpc>
              <a:spcBef>
                <a:spcPts val="0"/>
              </a:spcBef>
              <a:defRPr/>
            </a:pPr>
            <a:r>
              <a:rPr lang="nl-NL" altLang="nl-NL" sz="1200" dirty="0">
                <a:latin typeface="+mn-lt"/>
              </a:rPr>
              <a:t>- Maat 0: de zogenaamde minihandbal voor E- en F-jeugd</a:t>
            </a: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7</a:t>
            </a:fld>
            <a:endParaRPr lang="nl-NL" altLang="nl-NL" sz="1200"/>
          </a:p>
        </p:txBody>
      </p:sp>
    </p:spTree>
    <p:extLst>
      <p:ext uri="{BB962C8B-B14F-4D97-AF65-F5344CB8AC3E}">
        <p14:creationId xmlns:p14="http://schemas.microsoft.com/office/powerpoint/2010/main" val="4244334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0" i="0" dirty="0">
                <a:solidFill>
                  <a:srgbClr val="00114E"/>
                </a:solidFill>
                <a:effectLst/>
                <a:latin typeface="+mn-lt"/>
              </a:rPr>
              <a:t>Een wedstrijd mag officieel beginnen als er bij het begin van de wedstrijd bij elk team ten minste 5 spelers aanwezig zijn. Tijdens de wedstrijd mag het team tot 14 personen worden aangevuld.</a:t>
            </a:r>
          </a:p>
          <a:p>
            <a:endParaRPr lang="nl-NL" altLang="nl-NL" b="0" i="0" dirty="0">
              <a:solidFill>
                <a:srgbClr val="00114E"/>
              </a:solidFill>
              <a:effectLst/>
              <a:latin typeface="+mn-lt"/>
            </a:endParaRPr>
          </a:p>
          <a:p>
            <a:r>
              <a:rPr lang="nl-NL" b="1" i="0" dirty="0">
                <a:solidFill>
                  <a:srgbClr val="00114E"/>
                </a:solidFill>
                <a:effectLst/>
                <a:latin typeface="+mn-lt"/>
              </a:rPr>
              <a:t>De toss</a:t>
            </a:r>
            <a:br>
              <a:rPr lang="nl-NL" dirty="0">
                <a:latin typeface="+mn-lt"/>
              </a:rPr>
            </a:br>
            <a:r>
              <a:rPr lang="nl-NL" b="0" i="0" dirty="0">
                <a:solidFill>
                  <a:srgbClr val="00114E"/>
                </a:solidFill>
                <a:effectLst/>
                <a:latin typeface="+mn-lt"/>
              </a:rPr>
              <a:t>Aan het begin van de wedstrijd wordt er door de scheidsrechter een toss uitgevoerd tussen beide teams. Het uitspelende team mag beginnen met kiezen van kant van de toss munt. Kies je als winnaar voor de bal, dan heeft het andere team recht de speelkant te kiezen. Kiest daarentegen het team dat de toss gewonnen heeft de speelkant, dan heeft het andere team de beginworp. De tweede helft zal dit weer veranderen. Dat wil zeggen dat er dan van speelhelft gewisseld wordt en dat de beginworp voor het team is die de eerste helft met verdedigen begon.</a:t>
            </a:r>
          </a:p>
          <a:p>
            <a:endParaRPr lang="nl-NL" altLang="nl-NL" b="0" i="0" dirty="0">
              <a:solidFill>
                <a:srgbClr val="00114E"/>
              </a:solidFill>
              <a:effectLst/>
              <a:latin typeface="+mn-lt"/>
            </a:endParaRPr>
          </a:p>
          <a:p>
            <a:pPr marL="0" indent="0" eaLnBrk="1" hangingPunct="1">
              <a:lnSpc>
                <a:spcPct val="100000"/>
              </a:lnSpc>
              <a:spcBef>
                <a:spcPts val="0"/>
              </a:spcBef>
              <a:buNone/>
              <a:defRPr/>
            </a:pPr>
            <a:r>
              <a:rPr lang="nl-NL" altLang="nl-NL" sz="1400" b="1" i="0" u="none" dirty="0">
                <a:latin typeface="+mn-lt"/>
              </a:rPr>
              <a:t>De speeltijd </a:t>
            </a:r>
          </a:p>
          <a:p>
            <a:pPr eaLnBrk="1" hangingPunct="1">
              <a:lnSpc>
                <a:spcPct val="100000"/>
              </a:lnSpc>
              <a:spcBef>
                <a:spcPts val="0"/>
              </a:spcBef>
              <a:defRPr/>
            </a:pPr>
            <a:r>
              <a:rPr lang="nl-NL" altLang="nl-NL" sz="1200" dirty="0">
                <a:latin typeface="+mn-lt"/>
              </a:rPr>
              <a:t>- Senioren en A-jeugd	2x 30 minuten</a:t>
            </a:r>
          </a:p>
          <a:p>
            <a:pPr eaLnBrk="1" hangingPunct="1">
              <a:lnSpc>
                <a:spcPct val="100000"/>
              </a:lnSpc>
              <a:spcBef>
                <a:spcPts val="0"/>
              </a:spcBef>
              <a:defRPr/>
            </a:pPr>
            <a:r>
              <a:rPr lang="nl-NL" altLang="nl-NL" sz="1200" dirty="0">
                <a:latin typeface="+mn-lt"/>
              </a:rPr>
              <a:t>- B- en C-jeugd	2x 25 minuten</a:t>
            </a:r>
          </a:p>
          <a:p>
            <a:pPr eaLnBrk="1" hangingPunct="1">
              <a:lnSpc>
                <a:spcPct val="100000"/>
              </a:lnSpc>
              <a:spcBef>
                <a:spcPts val="0"/>
              </a:spcBef>
              <a:defRPr/>
            </a:pPr>
            <a:r>
              <a:rPr lang="nl-NL" altLang="nl-NL" sz="1200" dirty="0">
                <a:latin typeface="+mn-lt"/>
              </a:rPr>
              <a:t>- D- en E-jeugd 	2x 20 minuten</a:t>
            </a:r>
          </a:p>
          <a:p>
            <a:pPr eaLnBrk="1" hangingPunct="1">
              <a:lnSpc>
                <a:spcPct val="100000"/>
              </a:lnSpc>
              <a:spcBef>
                <a:spcPts val="0"/>
              </a:spcBef>
              <a:defRPr/>
            </a:pPr>
            <a:r>
              <a:rPr lang="nl-NL" altLang="nl-NL" sz="1200" dirty="0">
                <a:latin typeface="+mn-lt"/>
              </a:rPr>
              <a:t>- F-jeugd en kabouters	Toernooivorm</a:t>
            </a:r>
          </a:p>
          <a:p>
            <a:endParaRPr lang="nl-NL" altLang="nl-NL" dirty="0">
              <a:latin typeface="+mn-lt"/>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8</a:t>
            </a:fld>
            <a:endParaRPr lang="nl-NL" altLang="nl-NL" sz="1200"/>
          </a:p>
        </p:txBody>
      </p:sp>
    </p:spTree>
    <p:extLst>
      <p:ext uri="{BB962C8B-B14F-4D97-AF65-F5344CB8AC3E}">
        <p14:creationId xmlns:p14="http://schemas.microsoft.com/office/powerpoint/2010/main" val="2801079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None/>
            </a:pPr>
            <a:r>
              <a:rPr lang="nl-NL" b="1" i="0" dirty="0">
                <a:solidFill>
                  <a:srgbClr val="00114E"/>
                </a:solidFill>
                <a:effectLst/>
                <a:latin typeface="+mn-lt"/>
              </a:rPr>
              <a:t>De laatste 30 seconden</a:t>
            </a:r>
            <a:br>
              <a:rPr lang="nl-NL" dirty="0">
                <a:latin typeface="+mn-lt"/>
              </a:rPr>
            </a:br>
            <a:r>
              <a:rPr lang="nl-NL" b="0" i="0" dirty="0">
                <a:solidFill>
                  <a:srgbClr val="00114E"/>
                </a:solidFill>
                <a:effectLst/>
                <a:latin typeface="+mn-lt"/>
              </a:rPr>
              <a:t>Om te voorkomen dat spelers in de laatste fase van een wedstrijd op een onsportieve manier er voor proberen te zorgen dat hun team de kans heeft de wedstrijd te winnen is de 30 seconden regel toegevoegd. Bij de toepassing van de 30 seconden regel is het belangrijk of de bal in het spel is of niet. </a:t>
            </a:r>
            <a:br>
              <a:rPr lang="nl-NL" dirty="0">
                <a:latin typeface="+mn-lt"/>
              </a:rPr>
            </a:br>
            <a:br>
              <a:rPr lang="nl-NL" dirty="0">
                <a:latin typeface="+mn-lt"/>
              </a:rPr>
            </a:br>
            <a:r>
              <a:rPr lang="nl-NL" b="0" i="1" u="sng" dirty="0">
                <a:solidFill>
                  <a:srgbClr val="00114E"/>
                </a:solidFill>
                <a:effectLst/>
                <a:latin typeface="+mn-lt"/>
              </a:rPr>
              <a:t>Als de bal niet in het spel is:</a:t>
            </a:r>
            <a:br>
              <a:rPr lang="nl-NL" dirty="0">
                <a:latin typeface="+mn-lt"/>
              </a:rPr>
            </a:br>
            <a:r>
              <a:rPr lang="nl-NL" dirty="0">
                <a:latin typeface="+mn-lt"/>
              </a:rPr>
              <a:t>- </a:t>
            </a:r>
            <a:r>
              <a:rPr lang="nl-NL" b="0" i="0" dirty="0">
                <a:solidFill>
                  <a:srgbClr val="00114E"/>
                </a:solidFill>
                <a:effectLst/>
                <a:latin typeface="+mn-lt"/>
              </a:rPr>
              <a:t>Als bij het uitvoeren van een inworp, uitworp, beginworp of een vrije worp een overtreding wordt gemaakt;</a:t>
            </a:r>
          </a:p>
          <a:p>
            <a:pPr algn="l">
              <a:buFont typeface="Arial" panose="020B0604020202020204" pitchFamily="34" charset="0"/>
              <a:buNone/>
            </a:pPr>
            <a:r>
              <a:rPr lang="nl-NL" b="0" i="0" dirty="0">
                <a:solidFill>
                  <a:srgbClr val="00114E"/>
                </a:solidFill>
                <a:effectLst/>
                <a:latin typeface="+mn-lt"/>
              </a:rPr>
              <a:t>- Als de worp wel kan worden uitgevoerd, maar door een speler die te dichtbij staat actief wordt geblokt; </a:t>
            </a:r>
          </a:p>
          <a:p>
            <a:pPr algn="l">
              <a:buFont typeface="Arial" panose="020B0604020202020204" pitchFamily="34" charset="0"/>
              <a:buNone/>
            </a:pPr>
            <a:r>
              <a:rPr lang="nl-NL" b="0" i="0" dirty="0">
                <a:solidFill>
                  <a:srgbClr val="00114E"/>
                </a:solidFill>
                <a:effectLst/>
                <a:latin typeface="+mn-lt"/>
              </a:rPr>
              <a:t>- Als er een andere overtreding wordt gemaakt terwijl de bal op een andere plaats in het spel is, zoals een foutieve wissel of onsportief gedrag in de wisselzone; </a:t>
            </a:r>
          </a:p>
          <a:p>
            <a:pPr algn="l">
              <a:buFont typeface="Arial" panose="020B0604020202020204" pitchFamily="34" charset="0"/>
              <a:buNone/>
            </a:pPr>
            <a:r>
              <a:rPr lang="nl-NL" b="0" i="0" dirty="0">
                <a:solidFill>
                  <a:srgbClr val="00114E"/>
                </a:solidFill>
                <a:effectLst/>
                <a:latin typeface="+mn-lt"/>
              </a:rPr>
              <a:t>- Als een speler of begeleider ervoor zorgt dat een worp niet of niet snel kan worden genomen.</a:t>
            </a:r>
          </a:p>
          <a:p>
            <a:pPr algn="l">
              <a:buFont typeface="Arial" panose="020B0604020202020204" pitchFamily="34" charset="0"/>
              <a:buNone/>
            </a:pPr>
            <a:endParaRPr lang="nl-NL" b="0" i="0" dirty="0">
              <a:solidFill>
                <a:srgbClr val="00114E"/>
              </a:solidFill>
              <a:effectLst/>
              <a:latin typeface="+mn-lt"/>
            </a:endParaRPr>
          </a:p>
          <a:p>
            <a:pPr algn="l">
              <a:buFont typeface="Arial" panose="020B0604020202020204" pitchFamily="34" charset="0"/>
              <a:buNone/>
            </a:pPr>
            <a:r>
              <a:rPr lang="nl-NL" b="0" i="0" dirty="0">
                <a:solidFill>
                  <a:srgbClr val="00114E"/>
                </a:solidFill>
                <a:effectLst/>
                <a:latin typeface="+mn-lt"/>
              </a:rPr>
              <a:t>Er wordt een diskwalificatie gegeven voor de overtredende speler of begeleider en een 7-meterworp toegekend aan het andere team. </a:t>
            </a:r>
            <a:br>
              <a:rPr lang="nl-NL" dirty="0">
                <a:latin typeface="+mn-lt"/>
              </a:rPr>
            </a:br>
            <a:br>
              <a:rPr lang="nl-NL" dirty="0">
                <a:latin typeface="+mn-lt"/>
              </a:rPr>
            </a:br>
            <a:r>
              <a:rPr lang="nl-NL" b="0" i="1" u="sng" dirty="0">
                <a:solidFill>
                  <a:srgbClr val="00114E"/>
                </a:solidFill>
                <a:effectLst/>
                <a:latin typeface="+mn-lt"/>
              </a:rPr>
              <a:t>Als de bal in het spel is:</a:t>
            </a:r>
            <a:br>
              <a:rPr lang="nl-NL" dirty="0">
                <a:latin typeface="+mn-lt"/>
              </a:rPr>
            </a:br>
            <a:r>
              <a:rPr lang="nl-NL" dirty="0">
                <a:latin typeface="+mn-lt"/>
              </a:rPr>
              <a:t>- </a:t>
            </a:r>
            <a:r>
              <a:rPr lang="nl-NL" b="0" i="0" dirty="0">
                <a:solidFill>
                  <a:srgbClr val="00114E"/>
                </a:solidFill>
                <a:effectLst/>
                <a:latin typeface="+mn-lt"/>
              </a:rPr>
              <a:t>Als de bal in het spel is en er wordt door een speler of begeleider van het verdedigende team een overtreding gemaakt die bestraft moet worden met een diskwalificatie, volgt daarbij ook een 7-meterworp;</a:t>
            </a:r>
          </a:p>
          <a:p>
            <a:pPr marL="0" indent="0" algn="l">
              <a:buFontTx/>
              <a:buNone/>
            </a:pPr>
            <a:r>
              <a:rPr lang="nl-NL" b="0" i="0" dirty="0">
                <a:solidFill>
                  <a:srgbClr val="00114E"/>
                </a:solidFill>
                <a:effectLst/>
                <a:latin typeface="+mn-lt"/>
              </a:rPr>
              <a:t>- Als de speler op wie de overtreding is gemaakt of een teamgenoot een doelpunt scoort, voordat de scheidsrechter voor die overtreding heeft gefloten, dan zal er geen 7-meterworp worden gegeven.</a:t>
            </a:r>
          </a:p>
          <a:p>
            <a:pPr marL="0" indent="0" algn="l">
              <a:buFontTx/>
              <a:buNone/>
            </a:pPr>
            <a:endParaRPr lang="nl-NL" b="0" i="0" dirty="0">
              <a:solidFill>
                <a:srgbClr val="00114E"/>
              </a:solidFill>
              <a:effectLst/>
              <a:latin typeface="+mn-lt"/>
            </a:endParaRPr>
          </a:p>
          <a:p>
            <a:pPr algn="l">
              <a:buFont typeface="Arial" panose="020B0604020202020204" pitchFamily="34" charset="0"/>
              <a:buNone/>
            </a:pPr>
            <a:r>
              <a:rPr lang="nl-NL" b="1" i="0" dirty="0">
                <a:solidFill>
                  <a:srgbClr val="00114E"/>
                </a:solidFill>
                <a:effectLst/>
                <a:latin typeface="+mn-lt"/>
              </a:rPr>
              <a:t>De Time-out</a:t>
            </a:r>
            <a:br>
              <a:rPr lang="nl-NL" b="0" i="1" u="sng" dirty="0">
                <a:solidFill>
                  <a:srgbClr val="00114E"/>
                </a:solidFill>
                <a:effectLst/>
                <a:latin typeface="+mn-lt"/>
              </a:rPr>
            </a:br>
            <a:r>
              <a:rPr lang="nl-NL" b="0" i="1" u="sng" dirty="0">
                <a:solidFill>
                  <a:srgbClr val="00114E"/>
                </a:solidFill>
                <a:effectLst/>
                <a:latin typeface="+mn-lt"/>
              </a:rPr>
              <a:t>Wanneer is een time-out verplicht?</a:t>
            </a:r>
            <a:br>
              <a:rPr lang="nl-NL" b="0" i="1" u="sng" dirty="0">
                <a:solidFill>
                  <a:srgbClr val="00114E"/>
                </a:solidFill>
                <a:effectLst/>
                <a:latin typeface="+mn-lt"/>
              </a:rPr>
            </a:br>
            <a:r>
              <a:rPr lang="nl-NL" b="0" i="0" dirty="0">
                <a:solidFill>
                  <a:srgbClr val="00114E"/>
                </a:solidFill>
                <a:effectLst/>
                <a:latin typeface="+mn-lt"/>
              </a:rPr>
              <a:t>- Een tijdelijke uitsluiting (2-minutenstraf);</a:t>
            </a:r>
          </a:p>
          <a:p>
            <a:pPr algn="l">
              <a:buFont typeface="Arial" panose="020B0604020202020204" pitchFamily="34" charset="0"/>
              <a:buNone/>
            </a:pPr>
            <a:r>
              <a:rPr lang="nl-NL" b="0" i="0" dirty="0">
                <a:solidFill>
                  <a:srgbClr val="00114E"/>
                </a:solidFill>
                <a:effectLst/>
                <a:latin typeface="+mn-lt"/>
              </a:rPr>
              <a:t>- Een diskwalificatie (rode kaart, met of zonder blauwe kaart);</a:t>
            </a:r>
          </a:p>
          <a:p>
            <a:pPr algn="l">
              <a:buFont typeface="Arial" panose="020B0604020202020204" pitchFamily="34" charset="0"/>
              <a:buNone/>
            </a:pPr>
            <a:r>
              <a:rPr lang="nl-NL" b="0" i="0" dirty="0">
                <a:solidFill>
                  <a:srgbClr val="00114E"/>
                </a:solidFill>
                <a:effectLst/>
                <a:latin typeface="+mn-lt"/>
              </a:rPr>
              <a:t>- Fluitsignaal door de wedstrijdtafel;</a:t>
            </a:r>
          </a:p>
          <a:p>
            <a:pPr algn="l">
              <a:buFont typeface="Arial" panose="020B0604020202020204" pitchFamily="34" charset="0"/>
              <a:buNone/>
            </a:pPr>
            <a:r>
              <a:rPr lang="nl-NL" b="0" i="0" dirty="0">
                <a:solidFill>
                  <a:srgbClr val="00114E"/>
                </a:solidFill>
                <a:effectLst/>
                <a:latin typeface="+mn-lt"/>
              </a:rPr>
              <a:t>- Overleg tussen de scheidsrechters bij een tegengestelde mening over een overtreding;</a:t>
            </a:r>
          </a:p>
          <a:p>
            <a:pPr algn="l">
              <a:buFont typeface="Arial" panose="020B0604020202020204" pitchFamily="34" charset="0"/>
              <a:buNone/>
            </a:pPr>
            <a:r>
              <a:rPr lang="nl-NL" b="0" i="0" dirty="0">
                <a:solidFill>
                  <a:srgbClr val="00114E"/>
                </a:solidFill>
                <a:effectLst/>
                <a:latin typeface="+mn-lt"/>
              </a:rPr>
              <a:t>- Een wisselfout;</a:t>
            </a:r>
          </a:p>
          <a:p>
            <a:pPr algn="l">
              <a:buFont typeface="Arial" panose="020B0604020202020204" pitchFamily="34" charset="0"/>
              <a:buNone/>
            </a:pPr>
            <a:r>
              <a:rPr lang="nl-NL" b="0" i="0" dirty="0">
                <a:solidFill>
                  <a:srgbClr val="00114E"/>
                </a:solidFill>
                <a:effectLst/>
                <a:latin typeface="+mn-lt"/>
              </a:rPr>
              <a:t>- Een speler te veel op het speelveld.</a:t>
            </a:r>
          </a:p>
          <a:p>
            <a:pPr marL="0" indent="0" algn="l">
              <a:buFontTx/>
              <a:buNone/>
            </a:pPr>
            <a:endParaRPr lang="nl-NL" b="0" i="0" dirty="0">
              <a:solidFill>
                <a:srgbClr val="00114E"/>
              </a:solidFill>
              <a:effectLst/>
              <a:latin typeface="+mn-lt"/>
            </a:endParaRPr>
          </a:p>
          <a:p>
            <a:pPr algn="l">
              <a:buFont typeface="Arial" panose="020B0604020202020204" pitchFamily="34" charset="0"/>
              <a:buNone/>
            </a:pPr>
            <a:r>
              <a:rPr lang="nl-NL" b="0" i="1" u="sng" dirty="0">
                <a:solidFill>
                  <a:srgbClr val="00114E"/>
                </a:solidFill>
                <a:effectLst/>
                <a:latin typeface="+mn-lt"/>
              </a:rPr>
              <a:t>Wanneer kan de scheidsrechter een time-out geven?</a:t>
            </a:r>
          </a:p>
          <a:p>
            <a:pPr algn="l">
              <a:buFont typeface="Arial" panose="020B0604020202020204" pitchFamily="34" charset="0"/>
              <a:buNone/>
            </a:pPr>
            <a:r>
              <a:rPr lang="nl-NL" b="0" i="0" dirty="0">
                <a:solidFill>
                  <a:srgbClr val="00114E"/>
                </a:solidFill>
                <a:effectLst/>
                <a:latin typeface="+mn-lt"/>
              </a:rPr>
              <a:t>- Invloeden van buitenaf (toeschouwers op het speelveld; dweilen van het speelveld);</a:t>
            </a:r>
          </a:p>
          <a:p>
            <a:pPr algn="l">
              <a:buFont typeface="Arial" panose="020B0604020202020204" pitchFamily="34" charset="0"/>
              <a:buNone/>
            </a:pPr>
            <a:r>
              <a:rPr lang="nl-NL" b="0" i="0" dirty="0">
                <a:solidFill>
                  <a:srgbClr val="00114E"/>
                </a:solidFill>
                <a:effectLst/>
                <a:latin typeface="+mn-lt"/>
              </a:rPr>
              <a:t>- Een geblesseerde speler;</a:t>
            </a:r>
            <a:br>
              <a:rPr lang="nl-NL" b="0" i="0" dirty="0">
                <a:solidFill>
                  <a:srgbClr val="00114E"/>
                </a:solidFill>
                <a:effectLst/>
                <a:latin typeface="+mn-lt"/>
              </a:rPr>
            </a:br>
            <a:r>
              <a:rPr lang="nl-NL" b="0" i="0" dirty="0">
                <a:solidFill>
                  <a:srgbClr val="00114E"/>
                </a:solidFill>
                <a:effectLst/>
                <a:latin typeface="+mn-lt"/>
              </a:rPr>
              <a:t>- Een bal die het plafond raakt;</a:t>
            </a:r>
          </a:p>
          <a:p>
            <a:pPr algn="l">
              <a:buFont typeface="Arial" panose="020B0604020202020204" pitchFamily="34" charset="0"/>
              <a:buNone/>
            </a:pPr>
            <a:r>
              <a:rPr lang="nl-NL" b="0" i="0" dirty="0">
                <a:solidFill>
                  <a:srgbClr val="00114E"/>
                </a:solidFill>
                <a:effectLst/>
                <a:latin typeface="+mn-lt"/>
              </a:rPr>
              <a:t>- Een speler die de bal weggooit of die hem niet afgeeft.</a:t>
            </a:r>
          </a:p>
          <a:p>
            <a:pPr marL="0" indent="0" algn="l">
              <a:buFontTx/>
              <a:buNone/>
            </a:pPr>
            <a:endParaRPr lang="nl-NL" b="0" i="0" dirty="0">
              <a:solidFill>
                <a:srgbClr val="00114E"/>
              </a:solidFill>
              <a:effectLst/>
              <a:latin typeface="+mn-lt"/>
            </a:endParaRPr>
          </a:p>
          <a:p>
            <a:endParaRPr lang="nl-NL" altLang="nl-NL" dirty="0">
              <a:latin typeface="+mn-lt"/>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9</a:t>
            </a:fld>
            <a:endParaRPr lang="nl-NL" altLang="nl-NL" sz="1200"/>
          </a:p>
        </p:txBody>
      </p:sp>
    </p:spTree>
    <p:extLst>
      <p:ext uri="{BB962C8B-B14F-4D97-AF65-F5344CB8AC3E}">
        <p14:creationId xmlns:p14="http://schemas.microsoft.com/office/powerpoint/2010/main" val="2745621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504C4CDC-C16B-4B7B-09D4-12CA9F3B3318}"/>
              </a:ext>
            </a:extLst>
          </p:cNvPr>
          <p:cNvSpPr>
            <a:spLocks noGrp="1" noRot="1" noChangeAspect="1" noChangeArrowheads="1" noTextEdit="1"/>
          </p:cNvSpPr>
          <p:nvPr>
            <p:ph type="sldImg"/>
          </p:nvPr>
        </p:nvSpPr>
        <p:spPr>
          <a:xfrm>
            <a:off x="850900" y="744538"/>
            <a:ext cx="4962525" cy="3722687"/>
          </a:xfrm>
          <a:ln/>
        </p:spPr>
      </p:sp>
      <p:sp>
        <p:nvSpPr>
          <p:cNvPr id="9219" name="Tijdelijke aanduiding voor notities 2">
            <a:extLst>
              <a:ext uri="{FF2B5EF4-FFF2-40B4-BE49-F238E27FC236}">
                <a16:creationId xmlns:a16="http://schemas.microsoft.com/office/drawing/2014/main" id="{0579DB97-827C-8777-EECE-C62A9D490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None/>
            </a:pPr>
            <a:r>
              <a:rPr lang="nl-NL" b="1" i="0" dirty="0">
                <a:solidFill>
                  <a:srgbClr val="00114E"/>
                </a:solidFill>
                <a:effectLst/>
                <a:latin typeface="+mn-lt"/>
              </a:rPr>
              <a:t>Het team</a:t>
            </a:r>
          </a:p>
          <a:p>
            <a:pPr algn="l">
              <a:buFont typeface="Arial" panose="020B0604020202020204" pitchFamily="34" charset="0"/>
              <a:buNone/>
            </a:pPr>
            <a:r>
              <a:rPr lang="nl-NL" b="0" i="0" dirty="0">
                <a:solidFill>
                  <a:srgbClr val="00114E"/>
                </a:solidFill>
                <a:effectLst/>
                <a:latin typeface="+mn-lt"/>
              </a:rPr>
              <a:t>- Het team bestaat uit maximaal 14 spelers en maximaal 4 begeleiders;</a:t>
            </a:r>
          </a:p>
          <a:p>
            <a:pPr algn="l">
              <a:buFont typeface="Arial" panose="020B0604020202020204" pitchFamily="34" charset="0"/>
              <a:buNone/>
            </a:pPr>
            <a:r>
              <a:rPr lang="nl-NL" b="0" i="0" dirty="0">
                <a:solidFill>
                  <a:srgbClr val="00114E"/>
                </a:solidFill>
                <a:effectLst/>
                <a:latin typeface="+mn-lt"/>
              </a:rPr>
              <a:t>- Op het speelveld mogen maximaal 7 spelers staan, één van deze spelers mag een keeper zijn;</a:t>
            </a:r>
          </a:p>
          <a:p>
            <a:pPr algn="l">
              <a:buFont typeface="Arial" panose="020B0604020202020204" pitchFamily="34" charset="0"/>
              <a:buNone/>
            </a:pPr>
            <a:r>
              <a:rPr lang="nl-NL" b="0" i="0" dirty="0">
                <a:solidFill>
                  <a:srgbClr val="00114E"/>
                </a:solidFill>
                <a:effectLst/>
                <a:latin typeface="+mn-lt"/>
              </a:rPr>
              <a:t>- In de wisselruimte bevinden zich de overige spelers (maximaal 7) en de begeleiders.</a:t>
            </a:r>
          </a:p>
          <a:p>
            <a:endParaRPr lang="nl-NL" altLang="nl-NL" dirty="0">
              <a:latin typeface="+mn-lt"/>
            </a:endParaRPr>
          </a:p>
          <a:p>
            <a:r>
              <a:rPr lang="nl-NL" b="1" i="0" dirty="0">
                <a:solidFill>
                  <a:srgbClr val="00114E"/>
                </a:solidFill>
                <a:effectLst/>
                <a:latin typeface="+mn-lt"/>
              </a:rPr>
              <a:t>Wanneer wel en wanneer niet spelen? </a:t>
            </a:r>
            <a:br>
              <a:rPr lang="nl-NL" b="1" i="0" dirty="0">
                <a:solidFill>
                  <a:srgbClr val="00114E"/>
                </a:solidFill>
                <a:effectLst/>
                <a:latin typeface="+mn-lt"/>
              </a:rPr>
            </a:br>
            <a:r>
              <a:rPr lang="nl-NL" b="0" i="0" dirty="0">
                <a:solidFill>
                  <a:srgbClr val="00114E"/>
                </a:solidFill>
                <a:effectLst/>
                <a:latin typeface="+mn-lt"/>
              </a:rPr>
              <a:t>Alle spelers die aan het begin van de wedstrijd aanwezig zijn en op het wedstrijdformulier staan mogen meespelen. Het team mag de hele wedstrijd aangevuld worden. Lees hieronder wanneer een speler niet mag spelen.</a:t>
            </a:r>
          </a:p>
          <a:p>
            <a:r>
              <a:rPr lang="nl-NL" b="0" i="0" dirty="0">
                <a:solidFill>
                  <a:srgbClr val="00114E"/>
                </a:solidFill>
                <a:effectLst/>
                <a:latin typeface="+mn-lt"/>
              </a:rPr>
              <a:t>- Speler is te laat: de speler moet eerst akkoord van de wedstrijdtafel krijgen.</a:t>
            </a:r>
            <a:endParaRPr lang="nl-NL" altLang="nl-NL" b="0" i="0" dirty="0">
              <a:solidFill>
                <a:srgbClr val="00114E"/>
              </a:solidFill>
              <a:effectLst/>
              <a:latin typeface="+mn-lt"/>
            </a:endParaRPr>
          </a:p>
          <a:p>
            <a:r>
              <a:rPr lang="nl-NL" b="0" i="0" dirty="0">
                <a:solidFill>
                  <a:srgbClr val="00114E"/>
                </a:solidFill>
                <a:effectLst/>
                <a:latin typeface="+mn-lt"/>
              </a:rPr>
              <a:t>- Speler staat niet op het wedstrijdformulier: de speler moet eerst akkoord van de wedstrijdtafel krijgen.</a:t>
            </a:r>
          </a:p>
          <a:p>
            <a:pPr marL="0" indent="0" algn="l">
              <a:buFontTx/>
              <a:buNone/>
            </a:pPr>
            <a:r>
              <a:rPr lang="nl-NL" b="0" i="0" dirty="0">
                <a:solidFill>
                  <a:srgbClr val="00114E"/>
                </a:solidFill>
                <a:effectLst/>
                <a:latin typeface="+mn-lt"/>
              </a:rPr>
              <a:t>- Speler draagt voorwerp die gevaar oplevert: voorbeelden van voorwerpen die gevaar op kunnen leveren zijn hoofdbescherming; gezichtsmaskers; armbanden; polshorloges; (hals)kettingen; oorsieraden; zichtbare piercings; brillen zonder hoofdband of vast montuur; sportschoenen met noppen of spikes (op grasvelden).</a:t>
            </a:r>
          </a:p>
          <a:p>
            <a:pPr marL="0" indent="0" algn="l">
              <a:buFontTx/>
              <a:buNone/>
            </a:pPr>
            <a:endParaRPr lang="nl-NL" b="0" i="0" dirty="0">
              <a:solidFill>
                <a:srgbClr val="00114E"/>
              </a:solidFill>
              <a:effectLst/>
              <a:latin typeface="+mn-lt"/>
            </a:endParaRPr>
          </a:p>
          <a:p>
            <a:pPr algn="l">
              <a:buFont typeface="Arial" panose="020B0604020202020204" pitchFamily="34" charset="0"/>
              <a:buNone/>
            </a:pPr>
            <a:r>
              <a:rPr lang="nl-NL" b="1" i="0" dirty="0">
                <a:solidFill>
                  <a:srgbClr val="00114E"/>
                </a:solidFill>
                <a:effectLst/>
                <a:latin typeface="+mn-lt"/>
              </a:rPr>
              <a:t>De uitrusting</a:t>
            </a:r>
            <a:br>
              <a:rPr lang="nl-NL" dirty="0">
                <a:latin typeface="+mn-lt"/>
              </a:rPr>
            </a:br>
            <a:r>
              <a:rPr lang="nl-NL" dirty="0">
                <a:latin typeface="+mn-lt"/>
              </a:rPr>
              <a:t>- </a:t>
            </a:r>
            <a:r>
              <a:rPr lang="nl-NL" b="0" i="0" dirty="0">
                <a:solidFill>
                  <a:srgbClr val="00114E"/>
                </a:solidFill>
                <a:effectLst/>
                <a:latin typeface="+mn-lt"/>
              </a:rPr>
              <a:t>Alle spelers van een team hebben dezelfde kleding;</a:t>
            </a:r>
          </a:p>
          <a:p>
            <a:pPr algn="l">
              <a:buFont typeface="Arial" panose="020B0604020202020204" pitchFamily="34" charset="0"/>
              <a:buNone/>
            </a:pPr>
            <a:r>
              <a:rPr lang="nl-NL" b="0" i="0" dirty="0">
                <a:solidFill>
                  <a:srgbClr val="00114E"/>
                </a:solidFill>
                <a:effectLst/>
                <a:latin typeface="+mn-lt"/>
              </a:rPr>
              <a:t>- Alle keepers van het team dragen ook dezelfde kleur keepersshirt, maar zijn duidelijk anders dan de kleding van beide teams en van de keepers van de tegenstanders;</a:t>
            </a:r>
            <a:br>
              <a:rPr lang="nl-NL" b="0" i="0" dirty="0">
                <a:solidFill>
                  <a:srgbClr val="00114E"/>
                </a:solidFill>
                <a:effectLst/>
                <a:latin typeface="+mn-lt"/>
              </a:rPr>
            </a:br>
            <a:r>
              <a:rPr lang="nl-NL" b="0" i="0" dirty="0">
                <a:solidFill>
                  <a:srgbClr val="00114E"/>
                </a:solidFill>
                <a:effectLst/>
                <a:latin typeface="+mn-lt"/>
              </a:rPr>
              <a:t>- De kleur en combinatie van de kleding van beide teams moet duidelijk van elkaar verschillen zodat er geen misverstanden ontstaan;</a:t>
            </a:r>
            <a:br>
              <a:rPr lang="nl-NL" b="0" i="0" dirty="0">
                <a:solidFill>
                  <a:srgbClr val="00114E"/>
                </a:solidFill>
                <a:effectLst/>
                <a:latin typeface="+mn-lt"/>
              </a:rPr>
            </a:br>
            <a:r>
              <a:rPr lang="nl-NL" b="0" i="0" dirty="0">
                <a:solidFill>
                  <a:srgbClr val="00114E"/>
                </a:solidFill>
                <a:effectLst/>
                <a:latin typeface="+mn-lt"/>
              </a:rPr>
              <a:t>- Voor en achter op het shirt vind je borst- en rugnummers van 1 tot en met 99. Een speler die wisselt tussen keeper en speler, moet wel hetzelfde rugnummer blijven houden op het tenue;</a:t>
            </a:r>
            <a:br>
              <a:rPr lang="nl-NL" b="0" i="0" dirty="0">
                <a:solidFill>
                  <a:srgbClr val="00114E"/>
                </a:solidFill>
                <a:effectLst/>
                <a:latin typeface="+mn-lt"/>
              </a:rPr>
            </a:br>
            <a:r>
              <a:rPr lang="nl-NL" b="0" i="0" dirty="0">
                <a:solidFill>
                  <a:srgbClr val="00114E"/>
                </a:solidFill>
                <a:effectLst/>
                <a:latin typeface="+mn-lt"/>
              </a:rPr>
              <a:t>- Als speler mag je voorhoofdsbanden, hoofddoeken en een aanvoerdersband dragen als deze van zacht materiaal zijn;</a:t>
            </a:r>
            <a:br>
              <a:rPr lang="nl-NL" b="0" i="0" dirty="0">
                <a:solidFill>
                  <a:srgbClr val="00114E"/>
                </a:solidFill>
                <a:effectLst/>
                <a:latin typeface="+mn-lt"/>
              </a:rPr>
            </a:br>
            <a:r>
              <a:rPr lang="nl-NL" b="0" i="0" dirty="0">
                <a:solidFill>
                  <a:srgbClr val="00114E"/>
                </a:solidFill>
                <a:effectLst/>
                <a:latin typeface="+mn-lt"/>
              </a:rPr>
              <a:t>- Gevaarlijke voorwerpen moeten verwijderd of afgeplakt worden.</a:t>
            </a:r>
          </a:p>
          <a:p>
            <a:pPr marL="0" indent="0" algn="l">
              <a:buFontTx/>
              <a:buNone/>
            </a:pPr>
            <a:endParaRPr lang="nl-NL" b="0" i="0" dirty="0">
              <a:solidFill>
                <a:srgbClr val="00114E"/>
              </a:solidFill>
              <a:effectLst/>
              <a:latin typeface="+mn-lt"/>
            </a:endParaRPr>
          </a:p>
          <a:p>
            <a:endParaRPr lang="nl-NL" altLang="nl-NL" b="0" i="0" dirty="0">
              <a:solidFill>
                <a:srgbClr val="00114E"/>
              </a:solidFill>
              <a:effectLst/>
              <a:latin typeface="+mn-lt"/>
            </a:endParaRPr>
          </a:p>
          <a:p>
            <a:endParaRPr lang="nl-NL" altLang="nl-NL" b="0" i="0" dirty="0">
              <a:solidFill>
                <a:srgbClr val="00114E"/>
              </a:solidFill>
              <a:effectLst/>
              <a:latin typeface="+mn-lt"/>
            </a:endParaRPr>
          </a:p>
          <a:p>
            <a:endParaRPr lang="nl-NL" altLang="nl-NL" dirty="0">
              <a:latin typeface="+mn-lt"/>
            </a:endParaRPr>
          </a:p>
        </p:txBody>
      </p:sp>
      <p:sp>
        <p:nvSpPr>
          <p:cNvPr id="9220" name="Tijdelijke aanduiding voor dianummer 3">
            <a:extLst>
              <a:ext uri="{FF2B5EF4-FFF2-40B4-BE49-F238E27FC236}">
                <a16:creationId xmlns:a16="http://schemas.microsoft.com/office/drawing/2014/main" id="{0669E2E9-11E3-B90F-CB70-C3DAC95A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D6E7A6-549B-4216-948D-EF76DB9BBF17}" type="slidenum">
              <a:rPr lang="nl-NL" altLang="nl-NL" sz="1200" smtClean="0"/>
              <a:pPr/>
              <a:t>10</a:t>
            </a:fld>
            <a:endParaRPr lang="nl-NL" altLang="nl-NL" sz="1200"/>
          </a:p>
        </p:txBody>
      </p:sp>
    </p:spTree>
    <p:extLst>
      <p:ext uri="{BB962C8B-B14F-4D97-AF65-F5344CB8AC3E}">
        <p14:creationId xmlns:p14="http://schemas.microsoft.com/office/powerpoint/2010/main" val="2061579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nl-NL"/>
              <a:t>Titelstijl van model bewerken</a:t>
            </a:r>
          </a:p>
        </p:txBody>
      </p:sp>
      <p:sp>
        <p:nvSpPr>
          <p:cNvPr id="3" name="O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Tree>
    <p:extLst>
      <p:ext uri="{BB962C8B-B14F-4D97-AF65-F5344CB8AC3E}">
        <p14:creationId xmlns:p14="http://schemas.microsoft.com/office/powerpoint/2010/main" val="2048510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915341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134225" y="274638"/>
            <a:ext cx="1844675" cy="61817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1600200" y="274638"/>
            <a:ext cx="5381625" cy="61817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728130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nl-NL"/>
              <a:t>Titelstijl van model bewerken</a:t>
            </a:r>
          </a:p>
        </p:txBody>
      </p:sp>
      <p:sp>
        <p:nvSpPr>
          <p:cNvPr id="3" name="O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Tree>
    <p:extLst>
      <p:ext uri="{BB962C8B-B14F-4D97-AF65-F5344CB8AC3E}">
        <p14:creationId xmlns:p14="http://schemas.microsoft.com/office/powerpoint/2010/main" val="1288555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470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nl-NL"/>
              <a:t>Titelstijl van model bewerken</a:t>
            </a:r>
          </a:p>
        </p:txBody>
      </p:sp>
      <p:sp>
        <p:nvSpPr>
          <p:cNvPr id="3" name="Tijdelijke aanduiding voor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 om de tekststijl van het model te bewerken</a:t>
            </a:r>
          </a:p>
        </p:txBody>
      </p:sp>
    </p:spTree>
    <p:extLst>
      <p:ext uri="{BB962C8B-B14F-4D97-AF65-F5344CB8AC3E}">
        <p14:creationId xmlns:p14="http://schemas.microsoft.com/office/powerpoint/2010/main" val="834754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2063750" y="1600200"/>
            <a:ext cx="3235325" cy="452596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451475" y="1600200"/>
            <a:ext cx="3235325" cy="452596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6339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nl-NL"/>
              <a:t>Titelstijl van model bewerken</a:t>
            </a:r>
          </a:p>
        </p:txBody>
      </p:sp>
      <p:sp>
        <p:nvSpPr>
          <p:cNvPr id="3" name="Tijdelijke aanduiding vo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30238" y="2505075"/>
            <a:ext cx="3868737"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16996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3123986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324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Titelstijl van model bewerken</a:t>
            </a:r>
          </a:p>
        </p:txBody>
      </p:sp>
      <p:sp>
        <p:nvSpPr>
          <p:cNvPr id="3" name="Tijdelijke aanduiding voor inhou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Tree>
    <p:extLst>
      <p:ext uri="{BB962C8B-B14F-4D97-AF65-F5344CB8AC3E}">
        <p14:creationId xmlns:p14="http://schemas.microsoft.com/office/powerpoint/2010/main" val="2929404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65389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Titelstijl van model bewerken</a:t>
            </a:r>
          </a:p>
        </p:txBody>
      </p:sp>
      <p:sp>
        <p:nvSpPr>
          <p:cNvPr id="3" name="Tijdelijke aanduiding voor afbeelding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Tree>
    <p:extLst>
      <p:ext uri="{BB962C8B-B14F-4D97-AF65-F5344CB8AC3E}">
        <p14:creationId xmlns:p14="http://schemas.microsoft.com/office/powerpoint/2010/main" val="2019165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50225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026275" y="274638"/>
            <a:ext cx="1660525"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2039938" y="274638"/>
            <a:ext cx="4833937"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71933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nl-NL"/>
              <a:t>Titelstijl van model bewerken</a:t>
            </a:r>
          </a:p>
        </p:txBody>
      </p:sp>
      <p:sp>
        <p:nvSpPr>
          <p:cNvPr id="3" name="O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Tree>
    <p:extLst>
      <p:ext uri="{BB962C8B-B14F-4D97-AF65-F5344CB8AC3E}">
        <p14:creationId xmlns:p14="http://schemas.microsoft.com/office/powerpoint/2010/main" val="2402333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95272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nl-NL"/>
              <a:t>Titelstijl van model bewerken</a:t>
            </a:r>
          </a:p>
        </p:txBody>
      </p:sp>
      <p:sp>
        <p:nvSpPr>
          <p:cNvPr id="3" name="Tijdelijke aanduiding voor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 om de tekststijl van het model te bewerken</a:t>
            </a:r>
          </a:p>
        </p:txBody>
      </p:sp>
    </p:spTree>
    <p:extLst>
      <p:ext uri="{BB962C8B-B14F-4D97-AF65-F5344CB8AC3E}">
        <p14:creationId xmlns:p14="http://schemas.microsoft.com/office/powerpoint/2010/main" val="965806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2063750" y="1600200"/>
            <a:ext cx="3235325" cy="452596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451475" y="1600200"/>
            <a:ext cx="3235325" cy="452596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14779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nl-NL"/>
              <a:t>Titelstijl van model bewerken</a:t>
            </a:r>
          </a:p>
        </p:txBody>
      </p:sp>
      <p:sp>
        <p:nvSpPr>
          <p:cNvPr id="3" name="Tijdelijke aanduiding vo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30238" y="2505075"/>
            <a:ext cx="3868737"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27937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481192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732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nl-NL"/>
              <a:t>Titelstijl van model bewerken</a:t>
            </a:r>
          </a:p>
        </p:txBody>
      </p:sp>
      <p:sp>
        <p:nvSpPr>
          <p:cNvPr id="3" name="Tijdelijke aanduiding voor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 om de tekststijl van het model te bewerken</a:t>
            </a:r>
          </a:p>
        </p:txBody>
      </p:sp>
    </p:spTree>
    <p:extLst>
      <p:ext uri="{BB962C8B-B14F-4D97-AF65-F5344CB8AC3E}">
        <p14:creationId xmlns:p14="http://schemas.microsoft.com/office/powerpoint/2010/main" val="1767890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Titelstijl van model bewerken</a:t>
            </a:r>
          </a:p>
        </p:txBody>
      </p:sp>
      <p:sp>
        <p:nvSpPr>
          <p:cNvPr id="3" name="Tijdelijke aanduiding voor inhou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Tree>
    <p:extLst>
      <p:ext uri="{BB962C8B-B14F-4D97-AF65-F5344CB8AC3E}">
        <p14:creationId xmlns:p14="http://schemas.microsoft.com/office/powerpoint/2010/main" val="529410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Titelstijl van model bewerken</a:t>
            </a:r>
          </a:p>
        </p:txBody>
      </p:sp>
      <p:sp>
        <p:nvSpPr>
          <p:cNvPr id="3" name="Tijdelijke aanduiding voor afbeelding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Tree>
    <p:extLst>
      <p:ext uri="{BB962C8B-B14F-4D97-AF65-F5344CB8AC3E}">
        <p14:creationId xmlns:p14="http://schemas.microsoft.com/office/powerpoint/2010/main" val="3852449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14972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026275" y="274638"/>
            <a:ext cx="1660525"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2039938" y="274638"/>
            <a:ext cx="4833937"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78466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a:extLst>
              <a:ext uri="{FF2B5EF4-FFF2-40B4-BE49-F238E27FC236}">
                <a16:creationId xmlns:a16="http://schemas.microsoft.com/office/drawing/2014/main" id="{177D0F22-92B9-BF0A-155A-A57A6FB0ED1E}"/>
              </a:ext>
            </a:extLst>
          </p:cNvPr>
          <p:cNvSpPr>
            <a:spLocks noGrp="1"/>
          </p:cNvSpPr>
          <p:nvPr>
            <p:ph type="dt" sz="half" idx="10"/>
          </p:nvPr>
        </p:nvSpPr>
        <p:spPr/>
        <p:txBody>
          <a:bodyPr/>
          <a:lstStyle>
            <a:lvl1pPr>
              <a:defRPr/>
            </a:lvl1pPr>
          </a:lstStyle>
          <a:p>
            <a:pPr>
              <a:defRPr/>
            </a:pPr>
            <a:fld id="{4C8868DD-68EC-4943-AD91-525AF98EDBE2}" type="datetimeFigureOut">
              <a:rPr lang="en-US"/>
              <a:pPr>
                <a:defRPr/>
              </a:pPr>
              <a:t>8/2/2023</a:t>
            </a:fld>
            <a:endParaRPr lang="en-US"/>
          </a:p>
        </p:txBody>
      </p:sp>
      <p:sp>
        <p:nvSpPr>
          <p:cNvPr id="5" name="Footer Placeholder 4">
            <a:extLst>
              <a:ext uri="{FF2B5EF4-FFF2-40B4-BE49-F238E27FC236}">
                <a16:creationId xmlns:a16="http://schemas.microsoft.com/office/drawing/2014/main" id="{7AED4FC6-197D-DA3D-B47A-12D2F57D9C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1A04A9-B5B4-5303-6972-45E1CE5A00D5}"/>
              </a:ext>
            </a:extLst>
          </p:cNvPr>
          <p:cNvSpPr>
            <a:spLocks noGrp="1"/>
          </p:cNvSpPr>
          <p:nvPr>
            <p:ph type="sldNum" sz="quarter" idx="12"/>
          </p:nvPr>
        </p:nvSpPr>
        <p:spPr/>
        <p:txBody>
          <a:bodyPr/>
          <a:lstStyle>
            <a:lvl1pPr>
              <a:defRPr/>
            </a:lvl1pPr>
          </a:lstStyle>
          <a:p>
            <a:pPr>
              <a:defRPr/>
            </a:pPr>
            <a:fld id="{EB9CCBAA-5844-4653-83FF-D2A254B32209}" type="slidenum">
              <a:rPr lang="en-US"/>
              <a:pPr>
                <a:defRPr/>
              </a:pPr>
              <a:t>‹nr.›</a:t>
            </a:fld>
            <a:endParaRPr lang="en-US"/>
          </a:p>
        </p:txBody>
      </p:sp>
    </p:spTree>
    <p:extLst>
      <p:ext uri="{BB962C8B-B14F-4D97-AF65-F5344CB8AC3E}">
        <p14:creationId xmlns:p14="http://schemas.microsoft.com/office/powerpoint/2010/main" val="256431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86B23A52-60C1-CE06-0639-283DBCA7823D}"/>
              </a:ext>
            </a:extLst>
          </p:cNvPr>
          <p:cNvSpPr>
            <a:spLocks noGrp="1"/>
          </p:cNvSpPr>
          <p:nvPr>
            <p:ph type="dt" sz="half" idx="10"/>
          </p:nvPr>
        </p:nvSpPr>
        <p:spPr/>
        <p:txBody>
          <a:bodyPr/>
          <a:lstStyle>
            <a:lvl1pPr>
              <a:defRPr/>
            </a:lvl1pPr>
          </a:lstStyle>
          <a:p>
            <a:pPr>
              <a:defRPr/>
            </a:pPr>
            <a:fld id="{1A4A2A3E-EAFE-4091-BAE3-B4A4DFF76908}" type="datetimeFigureOut">
              <a:rPr lang="en-US"/>
              <a:pPr>
                <a:defRPr/>
              </a:pPr>
              <a:t>8/2/2023</a:t>
            </a:fld>
            <a:endParaRPr lang="en-US"/>
          </a:p>
        </p:txBody>
      </p:sp>
      <p:sp>
        <p:nvSpPr>
          <p:cNvPr id="5" name="Footer Placeholder 4">
            <a:extLst>
              <a:ext uri="{FF2B5EF4-FFF2-40B4-BE49-F238E27FC236}">
                <a16:creationId xmlns:a16="http://schemas.microsoft.com/office/drawing/2014/main" id="{B8A3BFDB-06B2-FD5A-B103-568004C795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EC4257-E232-7D03-35CA-CFE34D217B3E}"/>
              </a:ext>
            </a:extLst>
          </p:cNvPr>
          <p:cNvSpPr>
            <a:spLocks noGrp="1"/>
          </p:cNvSpPr>
          <p:nvPr>
            <p:ph type="sldNum" sz="quarter" idx="12"/>
          </p:nvPr>
        </p:nvSpPr>
        <p:spPr/>
        <p:txBody>
          <a:bodyPr/>
          <a:lstStyle>
            <a:lvl1pPr>
              <a:defRPr/>
            </a:lvl1pPr>
          </a:lstStyle>
          <a:p>
            <a:pPr>
              <a:defRPr/>
            </a:pPr>
            <a:fld id="{51622147-83B8-4063-8128-CAF2D2EE4CE6}" type="slidenum">
              <a:rPr lang="en-US"/>
              <a:pPr>
                <a:defRPr/>
              </a:pPr>
              <a:t>‹nr.›</a:t>
            </a:fld>
            <a:endParaRPr lang="en-US"/>
          </a:p>
        </p:txBody>
      </p:sp>
    </p:spTree>
    <p:extLst>
      <p:ext uri="{BB962C8B-B14F-4D97-AF65-F5344CB8AC3E}">
        <p14:creationId xmlns:p14="http://schemas.microsoft.com/office/powerpoint/2010/main" val="1727700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FEF3F23C-8346-C85C-EB8E-F55D8B608E9A}"/>
              </a:ext>
            </a:extLst>
          </p:cNvPr>
          <p:cNvSpPr>
            <a:spLocks noGrp="1"/>
          </p:cNvSpPr>
          <p:nvPr>
            <p:ph type="dt" sz="half" idx="10"/>
          </p:nvPr>
        </p:nvSpPr>
        <p:spPr/>
        <p:txBody>
          <a:bodyPr/>
          <a:lstStyle>
            <a:lvl1pPr>
              <a:defRPr/>
            </a:lvl1pPr>
          </a:lstStyle>
          <a:p>
            <a:pPr>
              <a:defRPr/>
            </a:pPr>
            <a:fld id="{31790434-2D7C-4ACD-B688-ADDE04D65892}" type="datetimeFigureOut">
              <a:rPr lang="en-US"/>
              <a:pPr>
                <a:defRPr/>
              </a:pPr>
              <a:t>8/2/2023</a:t>
            </a:fld>
            <a:endParaRPr lang="en-US"/>
          </a:p>
        </p:txBody>
      </p:sp>
      <p:sp>
        <p:nvSpPr>
          <p:cNvPr id="5" name="Footer Placeholder 4">
            <a:extLst>
              <a:ext uri="{FF2B5EF4-FFF2-40B4-BE49-F238E27FC236}">
                <a16:creationId xmlns:a16="http://schemas.microsoft.com/office/drawing/2014/main" id="{94B90FA6-49D9-8BD0-8DC8-9371BD217A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53B835-5D55-BD07-FE8C-74ACABA491A1}"/>
              </a:ext>
            </a:extLst>
          </p:cNvPr>
          <p:cNvSpPr>
            <a:spLocks noGrp="1"/>
          </p:cNvSpPr>
          <p:nvPr>
            <p:ph type="sldNum" sz="quarter" idx="12"/>
          </p:nvPr>
        </p:nvSpPr>
        <p:spPr/>
        <p:txBody>
          <a:bodyPr/>
          <a:lstStyle>
            <a:lvl1pPr>
              <a:defRPr/>
            </a:lvl1pPr>
          </a:lstStyle>
          <a:p>
            <a:pPr>
              <a:defRPr/>
            </a:pPr>
            <a:fld id="{F136E599-7834-4037-B5B2-8F356432037B}" type="slidenum">
              <a:rPr lang="en-US"/>
              <a:pPr>
                <a:defRPr/>
              </a:pPr>
              <a:t>‹nr.›</a:t>
            </a:fld>
            <a:endParaRPr lang="en-US"/>
          </a:p>
        </p:txBody>
      </p:sp>
    </p:spTree>
    <p:extLst>
      <p:ext uri="{BB962C8B-B14F-4D97-AF65-F5344CB8AC3E}">
        <p14:creationId xmlns:p14="http://schemas.microsoft.com/office/powerpoint/2010/main" val="24769797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3">
            <a:extLst>
              <a:ext uri="{FF2B5EF4-FFF2-40B4-BE49-F238E27FC236}">
                <a16:creationId xmlns:a16="http://schemas.microsoft.com/office/drawing/2014/main" id="{72AD2E15-7C63-2175-4EA9-BD1F9DF2ACFA}"/>
              </a:ext>
            </a:extLst>
          </p:cNvPr>
          <p:cNvSpPr>
            <a:spLocks noGrp="1"/>
          </p:cNvSpPr>
          <p:nvPr>
            <p:ph type="dt" sz="half" idx="10"/>
          </p:nvPr>
        </p:nvSpPr>
        <p:spPr/>
        <p:txBody>
          <a:bodyPr/>
          <a:lstStyle>
            <a:lvl1pPr>
              <a:defRPr/>
            </a:lvl1pPr>
          </a:lstStyle>
          <a:p>
            <a:pPr>
              <a:defRPr/>
            </a:pPr>
            <a:fld id="{27B6A0E7-5818-4A76-92CC-FF7F8E2344DA}" type="datetimeFigureOut">
              <a:rPr lang="en-US"/>
              <a:pPr>
                <a:defRPr/>
              </a:pPr>
              <a:t>8/2/2023</a:t>
            </a:fld>
            <a:endParaRPr lang="en-US"/>
          </a:p>
        </p:txBody>
      </p:sp>
      <p:sp>
        <p:nvSpPr>
          <p:cNvPr id="6" name="Footer Placeholder 4">
            <a:extLst>
              <a:ext uri="{FF2B5EF4-FFF2-40B4-BE49-F238E27FC236}">
                <a16:creationId xmlns:a16="http://schemas.microsoft.com/office/drawing/2014/main" id="{8D8213F3-112C-3C12-1D9B-1B9FA58616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A7F391-23CA-54BE-AD34-E390E01BE438}"/>
              </a:ext>
            </a:extLst>
          </p:cNvPr>
          <p:cNvSpPr>
            <a:spLocks noGrp="1"/>
          </p:cNvSpPr>
          <p:nvPr>
            <p:ph type="sldNum" sz="quarter" idx="12"/>
          </p:nvPr>
        </p:nvSpPr>
        <p:spPr/>
        <p:txBody>
          <a:bodyPr/>
          <a:lstStyle>
            <a:lvl1pPr>
              <a:defRPr/>
            </a:lvl1pPr>
          </a:lstStyle>
          <a:p>
            <a:pPr>
              <a:defRPr/>
            </a:pPr>
            <a:fld id="{93BA41FB-8799-481B-90E4-96EB56A919ED}" type="slidenum">
              <a:rPr lang="en-US"/>
              <a:pPr>
                <a:defRPr/>
              </a:pPr>
              <a:t>‹nr.›</a:t>
            </a:fld>
            <a:endParaRPr lang="en-US"/>
          </a:p>
        </p:txBody>
      </p:sp>
    </p:spTree>
    <p:extLst>
      <p:ext uri="{BB962C8B-B14F-4D97-AF65-F5344CB8AC3E}">
        <p14:creationId xmlns:p14="http://schemas.microsoft.com/office/powerpoint/2010/main" val="3997891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a:extLst>
              <a:ext uri="{FF2B5EF4-FFF2-40B4-BE49-F238E27FC236}">
                <a16:creationId xmlns:a16="http://schemas.microsoft.com/office/drawing/2014/main" id="{099B165F-28A9-0D28-CD14-860E24C4092A}"/>
              </a:ext>
            </a:extLst>
          </p:cNvPr>
          <p:cNvSpPr>
            <a:spLocks noGrp="1"/>
          </p:cNvSpPr>
          <p:nvPr>
            <p:ph type="dt" sz="half" idx="10"/>
          </p:nvPr>
        </p:nvSpPr>
        <p:spPr/>
        <p:txBody>
          <a:bodyPr/>
          <a:lstStyle>
            <a:lvl1pPr>
              <a:defRPr/>
            </a:lvl1pPr>
          </a:lstStyle>
          <a:p>
            <a:pPr>
              <a:defRPr/>
            </a:pPr>
            <a:fld id="{A56F93FA-6849-434C-AA8F-2ADBE729178A}" type="datetimeFigureOut">
              <a:rPr lang="en-US"/>
              <a:pPr>
                <a:defRPr/>
              </a:pPr>
              <a:t>8/2/2023</a:t>
            </a:fld>
            <a:endParaRPr lang="en-US"/>
          </a:p>
        </p:txBody>
      </p:sp>
      <p:sp>
        <p:nvSpPr>
          <p:cNvPr id="8" name="Footer Placeholder 4">
            <a:extLst>
              <a:ext uri="{FF2B5EF4-FFF2-40B4-BE49-F238E27FC236}">
                <a16:creationId xmlns:a16="http://schemas.microsoft.com/office/drawing/2014/main" id="{0BF3A011-9F89-4210-CA20-8201909B409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FDFB4B6-B813-A54A-27E5-5FBBDA0733E1}"/>
              </a:ext>
            </a:extLst>
          </p:cNvPr>
          <p:cNvSpPr>
            <a:spLocks noGrp="1"/>
          </p:cNvSpPr>
          <p:nvPr>
            <p:ph type="sldNum" sz="quarter" idx="12"/>
          </p:nvPr>
        </p:nvSpPr>
        <p:spPr/>
        <p:txBody>
          <a:bodyPr/>
          <a:lstStyle>
            <a:lvl1pPr>
              <a:defRPr/>
            </a:lvl1pPr>
          </a:lstStyle>
          <a:p>
            <a:pPr>
              <a:defRPr/>
            </a:pPr>
            <a:fld id="{04BDB5F8-785F-48BE-9CC2-82A2B30683C0}" type="slidenum">
              <a:rPr lang="en-US"/>
              <a:pPr>
                <a:defRPr/>
              </a:pPr>
              <a:t>‹nr.›</a:t>
            </a:fld>
            <a:endParaRPr lang="en-US"/>
          </a:p>
        </p:txBody>
      </p:sp>
    </p:spTree>
    <p:extLst>
      <p:ext uri="{BB962C8B-B14F-4D97-AF65-F5344CB8AC3E}">
        <p14:creationId xmlns:p14="http://schemas.microsoft.com/office/powerpoint/2010/main" val="3077469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3">
            <a:extLst>
              <a:ext uri="{FF2B5EF4-FFF2-40B4-BE49-F238E27FC236}">
                <a16:creationId xmlns:a16="http://schemas.microsoft.com/office/drawing/2014/main" id="{7B38D032-A076-431E-8ACB-5EC8B3D9940C}"/>
              </a:ext>
            </a:extLst>
          </p:cNvPr>
          <p:cNvSpPr>
            <a:spLocks noGrp="1"/>
          </p:cNvSpPr>
          <p:nvPr>
            <p:ph type="dt" sz="half" idx="10"/>
          </p:nvPr>
        </p:nvSpPr>
        <p:spPr/>
        <p:txBody>
          <a:bodyPr/>
          <a:lstStyle>
            <a:lvl1pPr>
              <a:defRPr/>
            </a:lvl1pPr>
          </a:lstStyle>
          <a:p>
            <a:pPr>
              <a:defRPr/>
            </a:pPr>
            <a:fld id="{3B69F33B-182C-4C6E-9179-1FA48EBBE2F5}" type="datetimeFigureOut">
              <a:rPr lang="en-US"/>
              <a:pPr>
                <a:defRPr/>
              </a:pPr>
              <a:t>8/2/2023</a:t>
            </a:fld>
            <a:endParaRPr lang="en-US"/>
          </a:p>
        </p:txBody>
      </p:sp>
      <p:sp>
        <p:nvSpPr>
          <p:cNvPr id="4" name="Footer Placeholder 4">
            <a:extLst>
              <a:ext uri="{FF2B5EF4-FFF2-40B4-BE49-F238E27FC236}">
                <a16:creationId xmlns:a16="http://schemas.microsoft.com/office/drawing/2014/main" id="{2791BD95-B0D1-BC51-536D-86458D1CE1B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16B930-8F3D-77B9-04BD-D9D682324261}"/>
              </a:ext>
            </a:extLst>
          </p:cNvPr>
          <p:cNvSpPr>
            <a:spLocks noGrp="1"/>
          </p:cNvSpPr>
          <p:nvPr>
            <p:ph type="sldNum" sz="quarter" idx="12"/>
          </p:nvPr>
        </p:nvSpPr>
        <p:spPr/>
        <p:txBody>
          <a:bodyPr/>
          <a:lstStyle>
            <a:lvl1pPr>
              <a:defRPr/>
            </a:lvl1pPr>
          </a:lstStyle>
          <a:p>
            <a:pPr>
              <a:defRPr/>
            </a:pPr>
            <a:fld id="{6A708F39-7BD5-4BCE-B066-ABDDC521FB2C}" type="slidenum">
              <a:rPr lang="en-US"/>
              <a:pPr>
                <a:defRPr/>
              </a:pPr>
              <a:t>‹nr.›</a:t>
            </a:fld>
            <a:endParaRPr lang="en-US"/>
          </a:p>
        </p:txBody>
      </p:sp>
    </p:spTree>
    <p:extLst>
      <p:ext uri="{BB962C8B-B14F-4D97-AF65-F5344CB8AC3E}">
        <p14:creationId xmlns:p14="http://schemas.microsoft.com/office/powerpoint/2010/main" val="457643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1600200" y="1600200"/>
            <a:ext cx="3606800" cy="485616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359400" y="1600200"/>
            <a:ext cx="3606800" cy="485616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68054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826E67-F3C7-D77B-56D0-A27571FF1C47}"/>
              </a:ext>
            </a:extLst>
          </p:cNvPr>
          <p:cNvSpPr>
            <a:spLocks noGrp="1"/>
          </p:cNvSpPr>
          <p:nvPr>
            <p:ph type="dt" sz="half" idx="10"/>
          </p:nvPr>
        </p:nvSpPr>
        <p:spPr/>
        <p:txBody>
          <a:bodyPr/>
          <a:lstStyle>
            <a:lvl1pPr>
              <a:defRPr/>
            </a:lvl1pPr>
          </a:lstStyle>
          <a:p>
            <a:pPr>
              <a:defRPr/>
            </a:pPr>
            <a:fld id="{1090B1EB-C14A-4D63-9531-B0378268C969}" type="datetimeFigureOut">
              <a:rPr lang="en-US"/>
              <a:pPr>
                <a:defRPr/>
              </a:pPr>
              <a:t>8/2/2023</a:t>
            </a:fld>
            <a:endParaRPr lang="en-US"/>
          </a:p>
        </p:txBody>
      </p:sp>
      <p:sp>
        <p:nvSpPr>
          <p:cNvPr id="3" name="Footer Placeholder 4">
            <a:extLst>
              <a:ext uri="{FF2B5EF4-FFF2-40B4-BE49-F238E27FC236}">
                <a16:creationId xmlns:a16="http://schemas.microsoft.com/office/drawing/2014/main" id="{60A0BB74-1782-66EB-280F-9153A10A7A5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741AC2F-1900-52A4-12BD-4A4C26CB1151}"/>
              </a:ext>
            </a:extLst>
          </p:cNvPr>
          <p:cNvSpPr>
            <a:spLocks noGrp="1"/>
          </p:cNvSpPr>
          <p:nvPr>
            <p:ph type="sldNum" sz="quarter" idx="12"/>
          </p:nvPr>
        </p:nvSpPr>
        <p:spPr/>
        <p:txBody>
          <a:bodyPr/>
          <a:lstStyle>
            <a:lvl1pPr>
              <a:defRPr/>
            </a:lvl1pPr>
          </a:lstStyle>
          <a:p>
            <a:pPr>
              <a:defRPr/>
            </a:pPr>
            <a:fld id="{A49DC98C-EEC9-4205-BF75-A0E750C253DE}" type="slidenum">
              <a:rPr lang="en-US"/>
              <a:pPr>
                <a:defRPr/>
              </a:pPr>
              <a:t>‹nr.›</a:t>
            </a:fld>
            <a:endParaRPr lang="en-US"/>
          </a:p>
        </p:txBody>
      </p:sp>
    </p:spTree>
    <p:extLst>
      <p:ext uri="{BB962C8B-B14F-4D97-AF65-F5344CB8AC3E}">
        <p14:creationId xmlns:p14="http://schemas.microsoft.com/office/powerpoint/2010/main" val="3252077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3">
            <a:extLst>
              <a:ext uri="{FF2B5EF4-FFF2-40B4-BE49-F238E27FC236}">
                <a16:creationId xmlns:a16="http://schemas.microsoft.com/office/drawing/2014/main" id="{77F96B20-A811-0531-FD6C-CCAD452DE5FF}"/>
              </a:ext>
            </a:extLst>
          </p:cNvPr>
          <p:cNvSpPr>
            <a:spLocks noGrp="1"/>
          </p:cNvSpPr>
          <p:nvPr>
            <p:ph type="dt" sz="half" idx="10"/>
          </p:nvPr>
        </p:nvSpPr>
        <p:spPr/>
        <p:txBody>
          <a:bodyPr/>
          <a:lstStyle>
            <a:lvl1pPr>
              <a:defRPr/>
            </a:lvl1pPr>
          </a:lstStyle>
          <a:p>
            <a:pPr>
              <a:defRPr/>
            </a:pPr>
            <a:fld id="{30122905-E805-4072-B5D6-E7C99164A91F}" type="datetimeFigureOut">
              <a:rPr lang="en-US"/>
              <a:pPr>
                <a:defRPr/>
              </a:pPr>
              <a:t>8/2/2023</a:t>
            </a:fld>
            <a:endParaRPr lang="en-US"/>
          </a:p>
        </p:txBody>
      </p:sp>
      <p:sp>
        <p:nvSpPr>
          <p:cNvPr id="6" name="Footer Placeholder 4">
            <a:extLst>
              <a:ext uri="{FF2B5EF4-FFF2-40B4-BE49-F238E27FC236}">
                <a16:creationId xmlns:a16="http://schemas.microsoft.com/office/drawing/2014/main" id="{6543425D-6E9C-FB4E-FBAE-0E5C88BFB4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ECF750-B498-628C-75A7-AAE291A0221A}"/>
              </a:ext>
            </a:extLst>
          </p:cNvPr>
          <p:cNvSpPr>
            <a:spLocks noGrp="1"/>
          </p:cNvSpPr>
          <p:nvPr>
            <p:ph type="sldNum" sz="quarter" idx="12"/>
          </p:nvPr>
        </p:nvSpPr>
        <p:spPr/>
        <p:txBody>
          <a:bodyPr/>
          <a:lstStyle>
            <a:lvl1pPr>
              <a:defRPr/>
            </a:lvl1pPr>
          </a:lstStyle>
          <a:p>
            <a:pPr>
              <a:defRPr/>
            </a:pPr>
            <a:fld id="{97E3DF7C-2AEC-4E6B-9A4F-904908049449}" type="slidenum">
              <a:rPr lang="en-US"/>
              <a:pPr>
                <a:defRPr/>
              </a:pPr>
              <a:t>‹nr.›</a:t>
            </a:fld>
            <a:endParaRPr lang="en-US"/>
          </a:p>
        </p:txBody>
      </p:sp>
    </p:spTree>
    <p:extLst>
      <p:ext uri="{BB962C8B-B14F-4D97-AF65-F5344CB8AC3E}">
        <p14:creationId xmlns:p14="http://schemas.microsoft.com/office/powerpoint/2010/main" val="842981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3">
            <a:extLst>
              <a:ext uri="{FF2B5EF4-FFF2-40B4-BE49-F238E27FC236}">
                <a16:creationId xmlns:a16="http://schemas.microsoft.com/office/drawing/2014/main" id="{8A47D71A-23AA-2D9E-2EAB-013294344666}"/>
              </a:ext>
            </a:extLst>
          </p:cNvPr>
          <p:cNvSpPr>
            <a:spLocks noGrp="1"/>
          </p:cNvSpPr>
          <p:nvPr>
            <p:ph type="dt" sz="half" idx="10"/>
          </p:nvPr>
        </p:nvSpPr>
        <p:spPr/>
        <p:txBody>
          <a:bodyPr/>
          <a:lstStyle>
            <a:lvl1pPr>
              <a:defRPr/>
            </a:lvl1pPr>
          </a:lstStyle>
          <a:p>
            <a:pPr>
              <a:defRPr/>
            </a:pPr>
            <a:fld id="{6D82FA01-18E3-45E4-BC4B-83CF14FCE879}" type="datetimeFigureOut">
              <a:rPr lang="en-US"/>
              <a:pPr>
                <a:defRPr/>
              </a:pPr>
              <a:t>8/2/2023</a:t>
            </a:fld>
            <a:endParaRPr lang="en-US"/>
          </a:p>
        </p:txBody>
      </p:sp>
      <p:sp>
        <p:nvSpPr>
          <p:cNvPr id="6" name="Footer Placeholder 4">
            <a:extLst>
              <a:ext uri="{FF2B5EF4-FFF2-40B4-BE49-F238E27FC236}">
                <a16:creationId xmlns:a16="http://schemas.microsoft.com/office/drawing/2014/main" id="{EC5E04EF-7F39-06AD-DA39-155181F33EA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55D23E-FCE2-F130-A6D9-29255D89C52B}"/>
              </a:ext>
            </a:extLst>
          </p:cNvPr>
          <p:cNvSpPr>
            <a:spLocks noGrp="1"/>
          </p:cNvSpPr>
          <p:nvPr>
            <p:ph type="sldNum" sz="quarter" idx="12"/>
          </p:nvPr>
        </p:nvSpPr>
        <p:spPr/>
        <p:txBody>
          <a:bodyPr/>
          <a:lstStyle>
            <a:lvl1pPr>
              <a:defRPr/>
            </a:lvl1pPr>
          </a:lstStyle>
          <a:p>
            <a:pPr>
              <a:defRPr/>
            </a:pPr>
            <a:fld id="{46B0BE6A-80B2-4583-983D-CE825D65C2A4}" type="slidenum">
              <a:rPr lang="en-US"/>
              <a:pPr>
                <a:defRPr/>
              </a:pPr>
              <a:t>‹nr.›</a:t>
            </a:fld>
            <a:endParaRPr lang="en-US"/>
          </a:p>
        </p:txBody>
      </p:sp>
    </p:spTree>
    <p:extLst>
      <p:ext uri="{BB962C8B-B14F-4D97-AF65-F5344CB8AC3E}">
        <p14:creationId xmlns:p14="http://schemas.microsoft.com/office/powerpoint/2010/main" val="4103411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15C2EE33-0D8A-1A98-CE39-71B0DAB27B77}"/>
              </a:ext>
            </a:extLst>
          </p:cNvPr>
          <p:cNvSpPr>
            <a:spLocks noGrp="1"/>
          </p:cNvSpPr>
          <p:nvPr>
            <p:ph type="dt" sz="half" idx="10"/>
          </p:nvPr>
        </p:nvSpPr>
        <p:spPr/>
        <p:txBody>
          <a:bodyPr/>
          <a:lstStyle>
            <a:lvl1pPr>
              <a:defRPr/>
            </a:lvl1pPr>
          </a:lstStyle>
          <a:p>
            <a:pPr>
              <a:defRPr/>
            </a:pPr>
            <a:fld id="{60DBA0F3-4CB6-49D1-B6D6-19FCDE293C80}" type="datetimeFigureOut">
              <a:rPr lang="en-US"/>
              <a:pPr>
                <a:defRPr/>
              </a:pPr>
              <a:t>8/2/2023</a:t>
            </a:fld>
            <a:endParaRPr lang="en-US"/>
          </a:p>
        </p:txBody>
      </p:sp>
      <p:sp>
        <p:nvSpPr>
          <p:cNvPr id="5" name="Footer Placeholder 4">
            <a:extLst>
              <a:ext uri="{FF2B5EF4-FFF2-40B4-BE49-F238E27FC236}">
                <a16:creationId xmlns:a16="http://schemas.microsoft.com/office/drawing/2014/main" id="{496B27EC-5B74-EE6D-EDD0-B98E7064E9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3AFE64-5C39-C330-A809-E122FCD4C4EB}"/>
              </a:ext>
            </a:extLst>
          </p:cNvPr>
          <p:cNvSpPr>
            <a:spLocks noGrp="1"/>
          </p:cNvSpPr>
          <p:nvPr>
            <p:ph type="sldNum" sz="quarter" idx="12"/>
          </p:nvPr>
        </p:nvSpPr>
        <p:spPr/>
        <p:txBody>
          <a:bodyPr/>
          <a:lstStyle>
            <a:lvl1pPr>
              <a:defRPr/>
            </a:lvl1pPr>
          </a:lstStyle>
          <a:p>
            <a:pPr>
              <a:defRPr/>
            </a:pPr>
            <a:fld id="{AD4427F9-7E2B-47B5-8D52-DF60D4E42C48}" type="slidenum">
              <a:rPr lang="en-US"/>
              <a:pPr>
                <a:defRPr/>
              </a:pPr>
              <a:t>‹nr.›</a:t>
            </a:fld>
            <a:endParaRPr lang="en-US"/>
          </a:p>
        </p:txBody>
      </p:sp>
    </p:spTree>
    <p:extLst>
      <p:ext uri="{BB962C8B-B14F-4D97-AF65-F5344CB8AC3E}">
        <p14:creationId xmlns:p14="http://schemas.microsoft.com/office/powerpoint/2010/main" val="106562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F188B4BC-262F-5AB9-25CB-EF7475C7E2AA}"/>
              </a:ext>
            </a:extLst>
          </p:cNvPr>
          <p:cNvSpPr>
            <a:spLocks noGrp="1"/>
          </p:cNvSpPr>
          <p:nvPr>
            <p:ph type="dt" sz="half" idx="10"/>
          </p:nvPr>
        </p:nvSpPr>
        <p:spPr/>
        <p:txBody>
          <a:bodyPr/>
          <a:lstStyle>
            <a:lvl1pPr>
              <a:defRPr/>
            </a:lvl1pPr>
          </a:lstStyle>
          <a:p>
            <a:pPr>
              <a:defRPr/>
            </a:pPr>
            <a:fld id="{06457553-FC08-4704-A12F-17816A8C94FD}" type="datetimeFigureOut">
              <a:rPr lang="en-US"/>
              <a:pPr>
                <a:defRPr/>
              </a:pPr>
              <a:t>8/2/2023</a:t>
            </a:fld>
            <a:endParaRPr lang="en-US"/>
          </a:p>
        </p:txBody>
      </p:sp>
      <p:sp>
        <p:nvSpPr>
          <p:cNvPr id="5" name="Footer Placeholder 4">
            <a:extLst>
              <a:ext uri="{FF2B5EF4-FFF2-40B4-BE49-F238E27FC236}">
                <a16:creationId xmlns:a16="http://schemas.microsoft.com/office/drawing/2014/main" id="{CE7CEC7D-4265-075B-155C-2596E2E2F9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74A450-7F1B-C052-2B2E-4D733B428A4F}"/>
              </a:ext>
            </a:extLst>
          </p:cNvPr>
          <p:cNvSpPr>
            <a:spLocks noGrp="1"/>
          </p:cNvSpPr>
          <p:nvPr>
            <p:ph type="sldNum" sz="quarter" idx="12"/>
          </p:nvPr>
        </p:nvSpPr>
        <p:spPr/>
        <p:txBody>
          <a:bodyPr/>
          <a:lstStyle>
            <a:lvl1pPr>
              <a:defRPr/>
            </a:lvl1pPr>
          </a:lstStyle>
          <a:p>
            <a:pPr>
              <a:defRPr/>
            </a:pPr>
            <a:fld id="{7E6C7C3C-FFC5-4713-B38C-595BCE85EAE2}" type="slidenum">
              <a:rPr lang="en-US"/>
              <a:pPr>
                <a:defRPr/>
              </a:pPr>
              <a:t>‹nr.›</a:t>
            </a:fld>
            <a:endParaRPr lang="en-US"/>
          </a:p>
        </p:txBody>
      </p:sp>
    </p:spTree>
    <p:extLst>
      <p:ext uri="{BB962C8B-B14F-4D97-AF65-F5344CB8AC3E}">
        <p14:creationId xmlns:p14="http://schemas.microsoft.com/office/powerpoint/2010/main" val="225984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nl-NL"/>
              <a:t>Titelstijl van model bewerken</a:t>
            </a:r>
          </a:p>
        </p:txBody>
      </p:sp>
      <p:sp>
        <p:nvSpPr>
          <p:cNvPr id="3" name="Tijdelijke aanduiding vo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30238" y="2505075"/>
            <a:ext cx="3868737"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7087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367257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396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Titelstijl van model bewerken</a:t>
            </a:r>
          </a:p>
        </p:txBody>
      </p:sp>
      <p:sp>
        <p:nvSpPr>
          <p:cNvPr id="3" name="Tijdelijke aanduiding voor inhou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Tree>
    <p:extLst>
      <p:ext uri="{BB962C8B-B14F-4D97-AF65-F5344CB8AC3E}">
        <p14:creationId xmlns:p14="http://schemas.microsoft.com/office/powerpoint/2010/main" val="696188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Titelstijl van model bewerken</a:t>
            </a:r>
          </a:p>
        </p:txBody>
      </p:sp>
      <p:sp>
        <p:nvSpPr>
          <p:cNvPr id="3" name="Tijdelijke aanduiding voor afbeelding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Tree>
    <p:extLst>
      <p:ext uri="{BB962C8B-B14F-4D97-AF65-F5344CB8AC3E}">
        <p14:creationId xmlns:p14="http://schemas.microsoft.com/office/powerpoint/2010/main" val="724912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18"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jpe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image" Target="../media/image6.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 descr="juigen dames WK st">
            <a:extLst>
              <a:ext uri="{FF2B5EF4-FFF2-40B4-BE49-F238E27FC236}">
                <a16:creationId xmlns:a16="http://schemas.microsoft.com/office/drawing/2014/main" id="{2302A687-B1A3-67F4-D93D-81DF85D5977B}"/>
              </a:ext>
            </a:extLst>
          </p:cNvPr>
          <p:cNvPicPr>
            <a:picLocks noChangeAspect="1" noChangeArrowheads="1"/>
          </p:cNvPicPr>
          <p:nvPr userDrawn="1"/>
        </p:nvPicPr>
        <p:blipFill>
          <a:blip r:embed="rId13">
            <a:lum bright="78000" contrast="-80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5">
            <a:extLst>
              <a:ext uri="{FF2B5EF4-FFF2-40B4-BE49-F238E27FC236}">
                <a16:creationId xmlns:a16="http://schemas.microsoft.com/office/drawing/2014/main" id="{9FDB24FE-A93E-9DC7-1F92-BB1DC3F5096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089150"/>
            <a:ext cx="1465263"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6">
            <a:extLst>
              <a:ext uri="{FF2B5EF4-FFF2-40B4-BE49-F238E27FC236}">
                <a16:creationId xmlns:a16="http://schemas.microsoft.com/office/drawing/2014/main" id="{EE4FA1C5-6A18-43AC-B6BA-C9EF58FD6C9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45732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17">
            <a:extLst>
              <a:ext uri="{FF2B5EF4-FFF2-40B4-BE49-F238E27FC236}">
                <a16:creationId xmlns:a16="http://schemas.microsoft.com/office/drawing/2014/main" id="{1EFD7FE5-1BF0-7222-3366-92D8E339AAB0}"/>
              </a:ext>
            </a:extLst>
          </p:cNvPr>
          <p:cNvSpPr txBox="1">
            <a:spLocks noChangeArrowheads="1"/>
          </p:cNvSpPr>
          <p:nvPr userDrawn="1"/>
        </p:nvSpPr>
        <p:spPr bwMode="auto">
          <a:xfrm>
            <a:off x="1506538" y="6461125"/>
            <a:ext cx="6170612" cy="396875"/>
          </a:xfrm>
          <a:prstGeom prst="rect">
            <a:avLst/>
          </a:prstGeom>
          <a:noFill/>
          <a:ln>
            <a:noFill/>
          </a:ln>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defRPr/>
            </a:pPr>
            <a:r>
              <a:rPr lang="nl-NL" altLang="nl-NL" sz="2000" b="1">
                <a:solidFill>
                  <a:srgbClr val="FF2121"/>
                </a:solidFill>
                <a:latin typeface="Bradley Hand ITC" panose="03070402050302030203" pitchFamily="66" charset="0"/>
              </a:rPr>
              <a:t>Handbal. </a:t>
            </a:r>
            <a:r>
              <a:rPr lang="nl-NL" altLang="nl-NL" sz="2000" b="1">
                <a:solidFill>
                  <a:schemeClr val="accent2"/>
                </a:solidFill>
                <a:latin typeface="Bradley Hand ITC" panose="03070402050302030203" pitchFamily="66" charset="0"/>
              </a:rPr>
              <a:t>Voor sporters met passie, tactiek en ambitie!</a:t>
            </a:r>
            <a:endParaRPr lang="nl-NL" altLang="nl-NL" sz="1800" b="1">
              <a:solidFill>
                <a:srgbClr val="3043D0"/>
              </a:solidFill>
              <a:latin typeface="Bradley Hand ITC" panose="03070402050302030203" pitchFamily="66" charset="0"/>
            </a:endParaRPr>
          </a:p>
        </p:txBody>
      </p:sp>
      <p:pic>
        <p:nvPicPr>
          <p:cNvPr id="1030" name="Picture 18" descr="oadlogo1">
            <a:extLst>
              <a:ext uri="{FF2B5EF4-FFF2-40B4-BE49-F238E27FC236}">
                <a16:creationId xmlns:a16="http://schemas.microsoft.com/office/drawing/2014/main" id="{9FF7964B-D959-B9BF-78BA-2F91BF7504D6}"/>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126163"/>
            <a:ext cx="4381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9" descr="AFABLOGO2">
            <a:extLst>
              <a:ext uri="{FF2B5EF4-FFF2-40B4-BE49-F238E27FC236}">
                <a16:creationId xmlns:a16="http://schemas.microsoft.com/office/drawing/2014/main" id="{3E92919A-8D6F-0CD1-465A-60B85284CB5E}"/>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71500" y="5143500"/>
            <a:ext cx="8191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0" descr="logo hummel zwart blok 2005">
            <a:extLst>
              <a:ext uri="{FF2B5EF4-FFF2-40B4-BE49-F238E27FC236}">
                <a16:creationId xmlns:a16="http://schemas.microsoft.com/office/drawing/2014/main" id="{C727D466-D406-FA1F-3C85-67C4C869B795}"/>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95300" y="6151563"/>
            <a:ext cx="935038"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1" descr="AA-logo">
            <a:extLst>
              <a:ext uri="{FF2B5EF4-FFF2-40B4-BE49-F238E27FC236}">
                <a16:creationId xmlns:a16="http://schemas.microsoft.com/office/drawing/2014/main" id="{77AC4A01-542C-B688-E553-917955091E6C}"/>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581025" y="5732463"/>
            <a:ext cx="76835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22">
            <a:extLst>
              <a:ext uri="{FF2B5EF4-FFF2-40B4-BE49-F238E27FC236}">
                <a16:creationId xmlns:a16="http://schemas.microsoft.com/office/drawing/2014/main" id="{0289DCD2-314F-F5D0-6A98-B591DE905C87}"/>
              </a:ext>
            </a:extLst>
          </p:cNvPr>
          <p:cNvSpPr>
            <a:spLocks noGrp="1" noChangeArrowheads="1"/>
          </p:cNvSpPr>
          <p:nvPr>
            <p:ph type="title"/>
          </p:nvPr>
        </p:nvSpPr>
        <p:spPr bwMode="auto">
          <a:xfrm>
            <a:off x="1600200" y="274638"/>
            <a:ext cx="737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35" name="Rectangle 23">
            <a:extLst>
              <a:ext uri="{FF2B5EF4-FFF2-40B4-BE49-F238E27FC236}">
                <a16:creationId xmlns:a16="http://schemas.microsoft.com/office/drawing/2014/main" id="{9A4EB590-552A-9D3F-E8D2-FBAE3A2714E5}"/>
              </a:ext>
            </a:extLst>
          </p:cNvPr>
          <p:cNvSpPr>
            <a:spLocks noGrp="1" noChangeArrowheads="1"/>
          </p:cNvSpPr>
          <p:nvPr>
            <p:ph type="body" idx="1"/>
          </p:nvPr>
        </p:nvSpPr>
        <p:spPr bwMode="auto">
          <a:xfrm>
            <a:off x="1600200" y="1600200"/>
            <a:ext cx="73660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Arial" charset="0"/>
        </a:defRPr>
      </a:lvl2pPr>
      <a:lvl3pPr algn="ctr" rtl="0" eaLnBrk="0" fontAlgn="base" hangingPunct="0">
        <a:spcBef>
          <a:spcPct val="0"/>
        </a:spcBef>
        <a:spcAft>
          <a:spcPct val="0"/>
        </a:spcAft>
        <a:defRPr sz="4400">
          <a:solidFill>
            <a:schemeClr val="accent2"/>
          </a:solidFill>
          <a:latin typeface="Arial" charset="0"/>
        </a:defRPr>
      </a:lvl3pPr>
      <a:lvl4pPr algn="ctr" rtl="0" eaLnBrk="0" fontAlgn="base" hangingPunct="0">
        <a:spcBef>
          <a:spcPct val="0"/>
        </a:spcBef>
        <a:spcAft>
          <a:spcPct val="0"/>
        </a:spcAft>
        <a:defRPr sz="4400">
          <a:solidFill>
            <a:schemeClr val="accent2"/>
          </a:solidFill>
          <a:latin typeface="Arial" charset="0"/>
        </a:defRPr>
      </a:lvl4pPr>
      <a:lvl5pPr algn="ctr" rtl="0" eaLnBrk="0" fontAlgn="base" hangingPunct="0">
        <a:spcBef>
          <a:spcPct val="0"/>
        </a:spcBef>
        <a:spcAft>
          <a:spcPct val="0"/>
        </a:spcAft>
        <a:defRPr sz="4400">
          <a:solidFill>
            <a:schemeClr val="accent2"/>
          </a:solidFill>
          <a:latin typeface="Arial" charset="0"/>
        </a:defRPr>
      </a:lvl5pPr>
      <a:lvl6pPr marL="457200" algn="ctr" rtl="0" fontAlgn="base">
        <a:spcBef>
          <a:spcPct val="0"/>
        </a:spcBef>
        <a:spcAft>
          <a:spcPct val="0"/>
        </a:spcAft>
        <a:defRPr sz="4400">
          <a:solidFill>
            <a:schemeClr val="accent2"/>
          </a:solidFill>
          <a:latin typeface="Arial" charset="0"/>
        </a:defRPr>
      </a:lvl6pPr>
      <a:lvl7pPr marL="914400" algn="ctr" rtl="0" fontAlgn="base">
        <a:spcBef>
          <a:spcPct val="0"/>
        </a:spcBef>
        <a:spcAft>
          <a:spcPct val="0"/>
        </a:spcAft>
        <a:defRPr sz="4400">
          <a:solidFill>
            <a:schemeClr val="accent2"/>
          </a:solidFill>
          <a:latin typeface="Arial" charset="0"/>
        </a:defRPr>
      </a:lvl7pPr>
      <a:lvl8pPr marL="1371600" algn="ctr" rtl="0" fontAlgn="base">
        <a:spcBef>
          <a:spcPct val="0"/>
        </a:spcBef>
        <a:spcAft>
          <a:spcPct val="0"/>
        </a:spcAft>
        <a:defRPr sz="4400">
          <a:solidFill>
            <a:schemeClr val="accent2"/>
          </a:solidFill>
          <a:latin typeface="Arial" charset="0"/>
        </a:defRPr>
      </a:lvl8pPr>
      <a:lvl9pPr marL="1828800" algn="ctr"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ACFB287-90D8-BF81-AC2C-2A655663AF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684338"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a:extLst>
              <a:ext uri="{FF2B5EF4-FFF2-40B4-BE49-F238E27FC236}">
                <a16:creationId xmlns:a16="http://schemas.microsoft.com/office/drawing/2014/main" id="{676AC8CE-3EE9-6E95-C38D-0CEE8E2A23D2}"/>
              </a:ext>
            </a:extLst>
          </p:cNvPr>
          <p:cNvSpPr>
            <a:spLocks noChangeArrowheads="1"/>
          </p:cNvSpPr>
          <p:nvPr/>
        </p:nvSpPr>
        <p:spPr bwMode="auto">
          <a:xfrm>
            <a:off x="1296988" y="0"/>
            <a:ext cx="8583612" cy="6858000"/>
          </a:xfrm>
          <a:prstGeom prst="rect">
            <a:avLst/>
          </a:prstGeom>
          <a:noFill/>
          <a:ln>
            <a:noFill/>
          </a:ln>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defRPr/>
            </a:pPr>
            <a:endParaRPr lang="nl-NL" altLang="nl-NL"/>
          </a:p>
        </p:txBody>
      </p:sp>
      <p:pic>
        <p:nvPicPr>
          <p:cNvPr id="2052" name="Picture 4">
            <a:extLst>
              <a:ext uri="{FF2B5EF4-FFF2-40B4-BE49-F238E27FC236}">
                <a16:creationId xmlns:a16="http://schemas.microsoft.com/office/drawing/2014/main" id="{50283C99-E540-6256-9FA9-3ED0BE063B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435225"/>
            <a:ext cx="1855788"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1D99C3B5-1401-DD06-BBD3-DEDE4AC23E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855788"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3A2EF18F-F31B-9D4E-E462-94819BAA9F71}"/>
              </a:ext>
            </a:extLst>
          </p:cNvPr>
          <p:cNvPicPr>
            <a:picLocks noChangeAspect="1" noChangeArrowheads="1"/>
          </p:cNvPicPr>
          <p:nvPr/>
        </p:nvPicPr>
        <p:blipFill>
          <a:blip r:embed="rId14">
            <a:lum bright="30000" contrast="-30000"/>
            <a:extLst>
              <a:ext uri="{28A0092B-C50C-407E-A947-70E740481C1C}">
                <a14:useLocalDpi xmlns:a14="http://schemas.microsoft.com/office/drawing/2010/main" val="0"/>
              </a:ext>
            </a:extLst>
          </a:blip>
          <a:srcRect/>
          <a:stretch>
            <a:fillRect/>
          </a:stretch>
        </p:blipFill>
        <p:spPr bwMode="auto">
          <a:xfrm>
            <a:off x="6040438" y="3760788"/>
            <a:ext cx="3160712"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 Box 7">
            <a:extLst>
              <a:ext uri="{FF2B5EF4-FFF2-40B4-BE49-F238E27FC236}">
                <a16:creationId xmlns:a16="http://schemas.microsoft.com/office/drawing/2014/main" id="{1FA94F54-2312-00B7-2680-C5C136845FE6}"/>
              </a:ext>
            </a:extLst>
          </p:cNvPr>
          <p:cNvSpPr txBox="1">
            <a:spLocks noChangeArrowheads="1"/>
          </p:cNvSpPr>
          <p:nvPr/>
        </p:nvSpPr>
        <p:spPr bwMode="auto">
          <a:xfrm>
            <a:off x="0" y="6521450"/>
            <a:ext cx="9144000" cy="366713"/>
          </a:xfrm>
          <a:prstGeom prst="rect">
            <a:avLst/>
          </a:prstGeom>
          <a:solidFill>
            <a:srgbClr val="000066"/>
          </a:solidFill>
          <a:ln>
            <a:noFill/>
          </a:ln>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defRPr/>
            </a:pPr>
            <a:r>
              <a:rPr lang="nl-NL" altLang="nl-NL" sz="1800" b="1">
                <a:solidFill>
                  <a:schemeClr val="bg1"/>
                </a:solidFill>
                <a:latin typeface="Bradley Hand ITC" panose="03070402050302030203" pitchFamily="66" charset="0"/>
              </a:rPr>
              <a:t>Handbal. Een dynamische sport voor mensen met passie!</a:t>
            </a:r>
          </a:p>
        </p:txBody>
      </p:sp>
      <p:sp>
        <p:nvSpPr>
          <p:cNvPr id="2056" name="Rectangle 8">
            <a:extLst>
              <a:ext uri="{FF2B5EF4-FFF2-40B4-BE49-F238E27FC236}">
                <a16:creationId xmlns:a16="http://schemas.microsoft.com/office/drawing/2014/main" id="{8069B4CB-F025-BDB3-6050-185D6CF59472}"/>
              </a:ext>
            </a:extLst>
          </p:cNvPr>
          <p:cNvSpPr>
            <a:spLocks noGrp="1" noChangeArrowheads="1"/>
          </p:cNvSpPr>
          <p:nvPr>
            <p:ph type="title"/>
          </p:nvPr>
        </p:nvSpPr>
        <p:spPr bwMode="auto">
          <a:xfrm>
            <a:off x="2039938" y="274638"/>
            <a:ext cx="66468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2057" name="Rectangle 9">
            <a:extLst>
              <a:ext uri="{FF2B5EF4-FFF2-40B4-BE49-F238E27FC236}">
                <a16:creationId xmlns:a16="http://schemas.microsoft.com/office/drawing/2014/main" id="{42474AF2-6D85-77DF-5E9F-82AFF21B8130}"/>
              </a:ext>
            </a:extLst>
          </p:cNvPr>
          <p:cNvSpPr>
            <a:spLocks noGrp="1" noChangeArrowheads="1"/>
          </p:cNvSpPr>
          <p:nvPr>
            <p:ph type="body" idx="1"/>
          </p:nvPr>
        </p:nvSpPr>
        <p:spPr bwMode="auto">
          <a:xfrm>
            <a:off x="2063750" y="1600200"/>
            <a:ext cx="66230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pic>
        <p:nvPicPr>
          <p:cNvPr id="2058" name="Picture 10" descr="juigen dames WK st">
            <a:extLst>
              <a:ext uri="{FF2B5EF4-FFF2-40B4-BE49-F238E27FC236}">
                <a16:creationId xmlns:a16="http://schemas.microsoft.com/office/drawing/2014/main" id="{27ED74D1-E34C-ED71-D0CC-42018D4B3502}"/>
              </a:ext>
            </a:extLst>
          </p:cNvPr>
          <p:cNvPicPr>
            <a:picLocks noChangeAspect="1" noChangeArrowheads="1"/>
          </p:cNvPicPr>
          <p:nvPr userDrawn="1"/>
        </p:nvPicPr>
        <p:blipFill>
          <a:blip r:embed="rId15">
            <a:lum bright="78000" contrast="-80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a:extLst>
              <a:ext uri="{FF2B5EF4-FFF2-40B4-BE49-F238E27FC236}">
                <a16:creationId xmlns:a16="http://schemas.microsoft.com/office/drawing/2014/main" id="{EE3AE780-0D9A-8D13-8A99-A656D73B501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089150"/>
            <a:ext cx="1465263"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a:extLst>
              <a:ext uri="{FF2B5EF4-FFF2-40B4-BE49-F238E27FC236}">
                <a16:creationId xmlns:a16="http://schemas.microsoft.com/office/drawing/2014/main" id="{3636B8F4-AE2D-F358-B515-40E42B8A78F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45732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13">
            <a:extLst>
              <a:ext uri="{FF2B5EF4-FFF2-40B4-BE49-F238E27FC236}">
                <a16:creationId xmlns:a16="http://schemas.microsoft.com/office/drawing/2014/main" id="{6592CC51-8E0C-1303-F1C5-4FB29BC64054}"/>
              </a:ext>
            </a:extLst>
          </p:cNvPr>
          <p:cNvSpPr txBox="1">
            <a:spLocks noChangeArrowheads="1"/>
          </p:cNvSpPr>
          <p:nvPr userDrawn="1"/>
        </p:nvSpPr>
        <p:spPr bwMode="auto">
          <a:xfrm>
            <a:off x="1506538" y="6461125"/>
            <a:ext cx="6170612" cy="396875"/>
          </a:xfrm>
          <a:prstGeom prst="rect">
            <a:avLst/>
          </a:prstGeom>
          <a:noFill/>
          <a:ln>
            <a:noFill/>
          </a:ln>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defRPr/>
            </a:pPr>
            <a:r>
              <a:rPr lang="nl-NL" altLang="nl-NL" sz="2000" b="1">
                <a:solidFill>
                  <a:srgbClr val="FF2121"/>
                </a:solidFill>
                <a:latin typeface="Bradley Hand ITC" panose="03070402050302030203" pitchFamily="66" charset="0"/>
              </a:rPr>
              <a:t>Handbal. </a:t>
            </a:r>
            <a:r>
              <a:rPr lang="nl-NL" altLang="nl-NL" sz="2000" b="1">
                <a:solidFill>
                  <a:schemeClr val="accent2"/>
                </a:solidFill>
                <a:latin typeface="Bradley Hand ITC" panose="03070402050302030203" pitchFamily="66" charset="0"/>
              </a:rPr>
              <a:t>Voor sporters met passie, tactiek en ambitie!</a:t>
            </a:r>
            <a:endParaRPr lang="nl-NL" altLang="nl-NL" sz="1800" b="1">
              <a:solidFill>
                <a:srgbClr val="3043D0"/>
              </a:solidFill>
              <a:latin typeface="Bradley Hand ITC" panose="03070402050302030203" pitchFamily="66" charset="0"/>
            </a:endParaRPr>
          </a:p>
        </p:txBody>
      </p:sp>
      <p:pic>
        <p:nvPicPr>
          <p:cNvPr id="2062" name="Picture 14" descr="oadlogo1">
            <a:extLst>
              <a:ext uri="{FF2B5EF4-FFF2-40B4-BE49-F238E27FC236}">
                <a16:creationId xmlns:a16="http://schemas.microsoft.com/office/drawing/2014/main" id="{CFFE00B7-B748-EA35-60E7-983DA1E5F5AC}"/>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126163"/>
            <a:ext cx="4381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descr="AFABLOGO2">
            <a:extLst>
              <a:ext uri="{FF2B5EF4-FFF2-40B4-BE49-F238E27FC236}">
                <a16:creationId xmlns:a16="http://schemas.microsoft.com/office/drawing/2014/main" id="{4FA2EA96-3626-87B7-E2D6-35AECA7EF78F}"/>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71500" y="5143500"/>
            <a:ext cx="8191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descr="logo hummel zwart blok 2005">
            <a:extLst>
              <a:ext uri="{FF2B5EF4-FFF2-40B4-BE49-F238E27FC236}">
                <a16:creationId xmlns:a16="http://schemas.microsoft.com/office/drawing/2014/main" id="{BE06C419-DA9D-6D42-F811-461250148C0D}"/>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95300" y="6151563"/>
            <a:ext cx="935038"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descr="AA-logo">
            <a:extLst>
              <a:ext uri="{FF2B5EF4-FFF2-40B4-BE49-F238E27FC236}">
                <a16:creationId xmlns:a16="http://schemas.microsoft.com/office/drawing/2014/main" id="{481BCABC-5D6B-B91F-6AE0-FE2BFD5DB85E}"/>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81025" y="5732463"/>
            <a:ext cx="76835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8CE2CFE-BEEB-EE64-91AE-E40D7D1453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684338"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C9BB6682-0655-64D2-25D3-5797F089E249}"/>
              </a:ext>
            </a:extLst>
          </p:cNvPr>
          <p:cNvSpPr>
            <a:spLocks noChangeArrowheads="1"/>
          </p:cNvSpPr>
          <p:nvPr/>
        </p:nvSpPr>
        <p:spPr bwMode="auto">
          <a:xfrm>
            <a:off x="1296988" y="0"/>
            <a:ext cx="8583612" cy="6858000"/>
          </a:xfrm>
          <a:prstGeom prst="rect">
            <a:avLst/>
          </a:prstGeom>
          <a:noFill/>
          <a:ln>
            <a:noFill/>
          </a:ln>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defRPr/>
            </a:pPr>
            <a:endParaRPr lang="nl-NL" altLang="nl-NL"/>
          </a:p>
        </p:txBody>
      </p:sp>
      <p:pic>
        <p:nvPicPr>
          <p:cNvPr id="3076" name="Picture 4">
            <a:extLst>
              <a:ext uri="{FF2B5EF4-FFF2-40B4-BE49-F238E27FC236}">
                <a16:creationId xmlns:a16="http://schemas.microsoft.com/office/drawing/2014/main" id="{ACB52A67-FA27-B0A3-D46C-42EF5EC2C7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435225"/>
            <a:ext cx="1855788"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id="{0B9AFB55-C9DF-C97B-D8AF-EBB140875A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855788"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a:extLst>
              <a:ext uri="{FF2B5EF4-FFF2-40B4-BE49-F238E27FC236}">
                <a16:creationId xmlns:a16="http://schemas.microsoft.com/office/drawing/2014/main" id="{57B0234A-124B-7D42-828D-49B52F099350}"/>
              </a:ext>
            </a:extLst>
          </p:cNvPr>
          <p:cNvPicPr>
            <a:picLocks noChangeAspect="1" noChangeArrowheads="1"/>
          </p:cNvPicPr>
          <p:nvPr/>
        </p:nvPicPr>
        <p:blipFill>
          <a:blip r:embed="rId14">
            <a:lum bright="30000" contrast="-30000"/>
            <a:extLst>
              <a:ext uri="{28A0092B-C50C-407E-A947-70E740481C1C}">
                <a14:useLocalDpi xmlns:a14="http://schemas.microsoft.com/office/drawing/2010/main" val="0"/>
              </a:ext>
            </a:extLst>
          </a:blip>
          <a:srcRect/>
          <a:stretch>
            <a:fillRect/>
          </a:stretch>
        </p:blipFill>
        <p:spPr bwMode="auto">
          <a:xfrm>
            <a:off x="6040438" y="3760788"/>
            <a:ext cx="3160712"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7">
            <a:extLst>
              <a:ext uri="{FF2B5EF4-FFF2-40B4-BE49-F238E27FC236}">
                <a16:creationId xmlns:a16="http://schemas.microsoft.com/office/drawing/2014/main" id="{F1CE6A7F-39F8-BDCC-3737-AD50310DA3DA}"/>
              </a:ext>
            </a:extLst>
          </p:cNvPr>
          <p:cNvSpPr txBox="1">
            <a:spLocks noChangeArrowheads="1"/>
          </p:cNvSpPr>
          <p:nvPr/>
        </p:nvSpPr>
        <p:spPr bwMode="auto">
          <a:xfrm>
            <a:off x="0" y="6521450"/>
            <a:ext cx="9144000" cy="366713"/>
          </a:xfrm>
          <a:prstGeom prst="rect">
            <a:avLst/>
          </a:prstGeom>
          <a:solidFill>
            <a:srgbClr val="000066"/>
          </a:solidFill>
          <a:ln>
            <a:noFill/>
          </a:ln>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defRPr/>
            </a:pPr>
            <a:r>
              <a:rPr lang="nl-NL" altLang="nl-NL" sz="1800" b="1">
                <a:solidFill>
                  <a:schemeClr val="bg1"/>
                </a:solidFill>
                <a:latin typeface="Bradley Hand ITC" panose="03070402050302030203" pitchFamily="66" charset="0"/>
              </a:rPr>
              <a:t>Handbal. Een dynamische sport voor mensen met passie!</a:t>
            </a:r>
          </a:p>
        </p:txBody>
      </p:sp>
      <p:sp>
        <p:nvSpPr>
          <p:cNvPr id="3080" name="Rectangle 8">
            <a:extLst>
              <a:ext uri="{FF2B5EF4-FFF2-40B4-BE49-F238E27FC236}">
                <a16:creationId xmlns:a16="http://schemas.microsoft.com/office/drawing/2014/main" id="{BF471BC7-A1F3-AB86-AEA9-F7FB4FA5D94F}"/>
              </a:ext>
            </a:extLst>
          </p:cNvPr>
          <p:cNvSpPr>
            <a:spLocks noGrp="1" noChangeArrowheads="1"/>
          </p:cNvSpPr>
          <p:nvPr>
            <p:ph type="title"/>
          </p:nvPr>
        </p:nvSpPr>
        <p:spPr bwMode="auto">
          <a:xfrm>
            <a:off x="2039938" y="274638"/>
            <a:ext cx="66468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3081" name="Rectangle 9">
            <a:extLst>
              <a:ext uri="{FF2B5EF4-FFF2-40B4-BE49-F238E27FC236}">
                <a16:creationId xmlns:a16="http://schemas.microsoft.com/office/drawing/2014/main" id="{830B52D0-AA50-6779-0DC9-CCAD446B0EF5}"/>
              </a:ext>
            </a:extLst>
          </p:cNvPr>
          <p:cNvSpPr>
            <a:spLocks noGrp="1" noChangeArrowheads="1"/>
          </p:cNvSpPr>
          <p:nvPr>
            <p:ph type="body" idx="1"/>
          </p:nvPr>
        </p:nvSpPr>
        <p:spPr bwMode="auto">
          <a:xfrm>
            <a:off x="2063750" y="1600200"/>
            <a:ext cx="66230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76CAC452-0BA7-6AC3-5DF7-571C4879D2A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stijl te bewerken</a:t>
            </a:r>
            <a:endParaRPr lang="en-US" altLang="nl-NL"/>
          </a:p>
        </p:txBody>
      </p:sp>
      <p:sp>
        <p:nvSpPr>
          <p:cNvPr id="4099" name="Text Placeholder 2">
            <a:extLst>
              <a:ext uri="{FF2B5EF4-FFF2-40B4-BE49-F238E27FC236}">
                <a16:creationId xmlns:a16="http://schemas.microsoft.com/office/drawing/2014/main" id="{709AE86D-CA78-D342-99BB-9D32EB817A59}"/>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Klikken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4" name="Date Placeholder 3">
            <a:extLst>
              <a:ext uri="{FF2B5EF4-FFF2-40B4-BE49-F238E27FC236}">
                <a16:creationId xmlns:a16="http://schemas.microsoft.com/office/drawing/2014/main" id="{171059AF-B5F9-4E78-F868-2F0A203ADF4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FBD1AB9-8271-4411-8CCD-45A90129605A}" type="datetimeFigureOut">
              <a:rPr lang="en-US"/>
              <a:pPr>
                <a:defRPr/>
              </a:pPr>
              <a:t>8/2/2023</a:t>
            </a:fld>
            <a:endParaRPr lang="en-US"/>
          </a:p>
        </p:txBody>
      </p:sp>
      <p:sp>
        <p:nvSpPr>
          <p:cNvPr id="5" name="Footer Placeholder 4">
            <a:extLst>
              <a:ext uri="{FF2B5EF4-FFF2-40B4-BE49-F238E27FC236}">
                <a16:creationId xmlns:a16="http://schemas.microsoft.com/office/drawing/2014/main" id="{553A1064-B505-CCAB-1EC3-7D95B800140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881D305-95DC-1348-F09E-46D575B33FD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36444FB-6F10-4467-B765-0D7E149D7447}"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5.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1.jpeg"/><Relationship Id="rId7"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20.jpg"/><Relationship Id="rId5" Type="http://schemas.openxmlformats.org/officeDocument/2006/relationships/image" Target="../media/image10.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1.jpeg"/><Relationship Id="rId7"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23.jpg"/><Relationship Id="rId5"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26.jpg"/></Relationships>
</file>

<file path=ppt/slides/_rels/slide1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1.jpeg"/><Relationship Id="rId7"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27.jpg"/><Relationship Id="rId5" Type="http://schemas.openxmlformats.org/officeDocument/2006/relationships/image" Target="../media/image1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11.jpeg"/><Relationship Id="rId7"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30.jpg"/><Relationship Id="rId5"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33.jpg"/></Relationships>
</file>

<file path=ppt/slides/_rels/slide1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11.jpeg"/><Relationship Id="rId7"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34.jpg"/><Relationship Id="rId5" Type="http://schemas.openxmlformats.org/officeDocument/2006/relationships/image" Target="../media/image10.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4.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34.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4.xml"/><Relationship Id="rId7" Type="http://schemas.openxmlformats.org/officeDocument/2006/relationships/image" Target="../media/image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6.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9.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0.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1.xml"/><Relationship Id="rId1" Type="http://schemas.openxmlformats.org/officeDocument/2006/relationships/slideLayout" Target="../slideLayouts/slideLayout34.xml"/><Relationship Id="rId6" Type="http://schemas.openxmlformats.org/officeDocument/2006/relationships/image" Target="../media/image41.png"/><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7.jpg"/><Relationship Id="rId5" Type="http://schemas.openxmlformats.org/officeDocument/2006/relationships/image" Target="../media/image1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rning and Development: A Comprehensive Guide - AIHR">
            <a:extLst>
              <a:ext uri="{FF2B5EF4-FFF2-40B4-BE49-F238E27FC236}">
                <a16:creationId xmlns:a16="http://schemas.microsoft.com/office/drawing/2014/main" id="{D9A4DF3B-8D31-8618-E3E3-79720C478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43" y="-2132"/>
            <a:ext cx="8539049" cy="6831239"/>
          </a:xfrm>
          <a:prstGeom prst="rect">
            <a:avLst/>
          </a:prstGeom>
          <a:noFill/>
          <a:extLst>
            <a:ext uri="{909E8E84-426E-40DD-AFC4-6F175D3DCCD1}">
              <a14:hiddenFill xmlns:a14="http://schemas.microsoft.com/office/drawing/2010/main">
                <a:solidFill>
                  <a:srgbClr val="FFFFFF"/>
                </a:solidFill>
              </a14:hiddenFill>
            </a:ext>
          </a:extLst>
        </p:spPr>
      </p:pic>
      <p:pic>
        <p:nvPicPr>
          <p:cNvPr id="7171" name="Afbeelding 10">
            <a:extLst>
              <a:ext uri="{FF2B5EF4-FFF2-40B4-BE49-F238E27FC236}">
                <a16:creationId xmlns:a16="http://schemas.microsoft.com/office/drawing/2014/main" id="{FA67F4A6-A14D-A6E8-FD24-B210944780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80" r="2527"/>
          <a:stretch/>
        </p:blipFill>
        <p:spPr bwMode="auto">
          <a:xfrm>
            <a:off x="5018659" y="-2132"/>
            <a:ext cx="4125341" cy="686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jdelijke aanduiding voor tekst 82">
            <a:extLst>
              <a:ext uri="{FF2B5EF4-FFF2-40B4-BE49-F238E27FC236}">
                <a16:creationId xmlns:a16="http://schemas.microsoft.com/office/drawing/2014/main" id="{4CBB8E4A-ABDA-F701-8D0C-86F4C93E609C}"/>
              </a:ext>
            </a:extLst>
          </p:cNvPr>
          <p:cNvSpPr txBox="1">
            <a:spLocks noChangeArrowheads="1"/>
          </p:cNvSpPr>
          <p:nvPr/>
        </p:nvSpPr>
        <p:spPr bwMode="auto">
          <a:xfrm>
            <a:off x="7389813" y="147638"/>
            <a:ext cx="1584325" cy="385762"/>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7173" name="Tijdelijke aanduiding voor tekst 78">
            <a:extLst>
              <a:ext uri="{FF2B5EF4-FFF2-40B4-BE49-F238E27FC236}">
                <a16:creationId xmlns:a16="http://schemas.microsoft.com/office/drawing/2014/main" id="{E711C592-C2FB-57B8-C9BE-7620B37881AB}"/>
              </a:ext>
            </a:extLst>
          </p:cNvPr>
          <p:cNvSpPr>
            <a:spLocks/>
          </p:cNvSpPr>
          <p:nvPr/>
        </p:nvSpPr>
        <p:spPr bwMode="auto">
          <a:xfrm rot="336183">
            <a:off x="4935877" y="4080062"/>
            <a:ext cx="2457450" cy="697708"/>
          </a:xfrm>
          <a:custGeom>
            <a:avLst/>
            <a:gdLst>
              <a:gd name="T0" fmla="*/ 9681 w 4258781"/>
              <a:gd name="T1" fmla="*/ 0 h 1011577"/>
              <a:gd name="T2" fmla="*/ 10056 w 4258781"/>
              <a:gd name="T3" fmla="*/ 97805 h 1011577"/>
              <a:gd name="T4" fmla="*/ 9778 w 4258781"/>
              <a:gd name="T5" fmla="*/ 275637 h 1011577"/>
              <a:gd name="T6" fmla="*/ 51 w 4258781"/>
              <a:gd name="T7" fmla="*/ 268407 h 1011577"/>
              <a:gd name="T8" fmla="*/ 0 w 4258781"/>
              <a:gd name="T9" fmla="*/ 109555 h 1011577"/>
              <a:gd name="T10" fmla="*/ 239 w 4258781"/>
              <a:gd name="T11" fmla="*/ 22201 h 1011577"/>
              <a:gd name="T12" fmla="*/ 0 60000 65536"/>
              <a:gd name="T13" fmla="*/ 0 60000 65536"/>
              <a:gd name="T14" fmla="*/ 0 60000 65536"/>
              <a:gd name="T15" fmla="*/ 0 60000 65536"/>
              <a:gd name="T16" fmla="*/ 0 60000 65536"/>
              <a:gd name="T17" fmla="*/ 0 60000 65536"/>
              <a:gd name="T18" fmla="*/ 0 w 4258781"/>
              <a:gd name="T19" fmla="*/ 0 h 1011577"/>
              <a:gd name="T20" fmla="*/ 4258781 w 4258781"/>
              <a:gd name="T21" fmla="*/ 1011577 h 1011577"/>
            </a:gdLst>
            <a:ahLst/>
            <a:cxnLst>
              <a:cxn ang="T12">
                <a:pos x="T0" y="T1"/>
              </a:cxn>
              <a:cxn ang="T13">
                <a:pos x="T2" y="T3"/>
              </a:cxn>
              <a:cxn ang="T14">
                <a:pos x="T4" y="T5"/>
              </a:cxn>
              <a:cxn ang="T15">
                <a:pos x="T6" y="T7"/>
              </a:cxn>
              <a:cxn ang="T16">
                <a:pos x="T8" y="T9"/>
              </a:cxn>
              <a:cxn ang="T17">
                <a:pos x="T10" y="T11"/>
              </a:cxn>
            </a:cxnLst>
            <a:rect l="T18" t="T19" r="T20" b="T21"/>
            <a:pathLst>
              <a:path w="4258781" h="1011577">
                <a:moveTo>
                  <a:pt x="4100130" y="0"/>
                </a:moveTo>
                <a:cubicBezTo>
                  <a:pt x="4171155" y="177145"/>
                  <a:pt x="4167346" y="151935"/>
                  <a:pt x="4258781" y="358935"/>
                </a:cubicBezTo>
                <a:lnTo>
                  <a:pt x="4140949" y="1011577"/>
                </a:lnTo>
                <a:lnTo>
                  <a:pt x="21646" y="985039"/>
                </a:lnTo>
                <a:lnTo>
                  <a:pt x="0" y="402061"/>
                </a:lnTo>
                <a:lnTo>
                  <a:pt x="101450" y="81478"/>
                </a:lnTo>
                <a:lnTo>
                  <a:pt x="4100130" y="0"/>
                </a:lnTo>
                <a:close/>
              </a:path>
            </a:pathLst>
          </a:custGeom>
          <a:solidFill>
            <a:srgbClr val="C4512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7174" name="Tijdelijke aanduiding voor tekst 80">
            <a:extLst>
              <a:ext uri="{FF2B5EF4-FFF2-40B4-BE49-F238E27FC236}">
                <a16:creationId xmlns:a16="http://schemas.microsoft.com/office/drawing/2014/main" id="{EB959E08-6C1B-AAE0-E87E-CA88FAAAF1DA}"/>
              </a:ext>
            </a:extLst>
          </p:cNvPr>
          <p:cNvSpPr>
            <a:spLocks/>
          </p:cNvSpPr>
          <p:nvPr/>
        </p:nvSpPr>
        <p:spPr bwMode="auto">
          <a:xfrm rot="285885">
            <a:off x="3976688" y="4510088"/>
            <a:ext cx="4468812" cy="1095375"/>
          </a:xfrm>
          <a:custGeom>
            <a:avLst/>
            <a:gdLst>
              <a:gd name="T0" fmla="*/ 219698 w 6021705"/>
              <a:gd name="T1" fmla="*/ 0 h 1393148"/>
              <a:gd name="T2" fmla="*/ 225959 w 6021705"/>
              <a:gd name="T3" fmla="*/ 24007 h 1393148"/>
              <a:gd name="T4" fmla="*/ 226414 w 6021705"/>
              <a:gd name="T5" fmla="*/ 69055 h 1393148"/>
              <a:gd name="T6" fmla="*/ 8043 w 6021705"/>
              <a:gd name="T7" fmla="*/ 98892 h 1393148"/>
              <a:gd name="T8" fmla="*/ 0 w 6021705"/>
              <a:gd name="T9" fmla="*/ 49420 h 1393148"/>
              <a:gd name="T10" fmla="*/ 7426 w 6021705"/>
              <a:gd name="T11" fmla="*/ 20705 h 1393148"/>
              <a:gd name="T12" fmla="*/ 0 60000 65536"/>
              <a:gd name="T13" fmla="*/ 0 60000 65536"/>
              <a:gd name="T14" fmla="*/ 0 60000 65536"/>
              <a:gd name="T15" fmla="*/ 0 60000 65536"/>
              <a:gd name="T16" fmla="*/ 0 60000 65536"/>
              <a:gd name="T17" fmla="*/ 0 60000 65536"/>
              <a:gd name="T18" fmla="*/ 0 w 6021705"/>
              <a:gd name="T19" fmla="*/ 0 h 1393148"/>
              <a:gd name="T20" fmla="*/ 6021705 w 6021705"/>
              <a:gd name="T21" fmla="*/ 1393148 h 1393148"/>
            </a:gdLst>
            <a:ahLst/>
            <a:cxnLst>
              <a:cxn ang="T12">
                <a:pos x="T0" y="T1"/>
              </a:cxn>
              <a:cxn ang="T13">
                <a:pos x="T2" y="T3"/>
              </a:cxn>
              <a:cxn ang="T14">
                <a:pos x="T4" y="T5"/>
              </a:cxn>
              <a:cxn ang="T15">
                <a:pos x="T6" y="T7"/>
              </a:cxn>
              <a:cxn ang="T16">
                <a:pos x="T8" y="T9"/>
              </a:cxn>
              <a:cxn ang="T17">
                <a:pos x="T10" y="T11"/>
              </a:cxn>
            </a:cxnLst>
            <a:rect l="T18" t="T19" r="T20" b="T21"/>
            <a:pathLst>
              <a:path w="6021705" h="1393148">
                <a:moveTo>
                  <a:pt x="5843079" y="0"/>
                </a:moveTo>
                <a:lnTo>
                  <a:pt x="6009603" y="338202"/>
                </a:lnTo>
                <a:lnTo>
                  <a:pt x="6021705" y="972811"/>
                </a:lnTo>
                <a:lnTo>
                  <a:pt x="213912" y="1393148"/>
                </a:lnTo>
                <a:lnTo>
                  <a:pt x="0" y="696208"/>
                </a:lnTo>
                <a:cubicBezTo>
                  <a:pt x="113820" y="462915"/>
                  <a:pt x="110292" y="490630"/>
                  <a:pt x="197509" y="291671"/>
                </a:cubicBezTo>
                <a:lnTo>
                  <a:pt x="5843079" y="0"/>
                </a:lnTo>
                <a:close/>
              </a:path>
            </a:pathLst>
          </a:custGeom>
          <a:ln/>
        </p:spPr>
        <p:style>
          <a:lnRef idx="2">
            <a:schemeClr val="accent2"/>
          </a:lnRef>
          <a:fillRef idx="1">
            <a:schemeClr val="lt1"/>
          </a:fillRef>
          <a:effectRef idx="0">
            <a:schemeClr val="accent2"/>
          </a:effectRef>
          <a:fontRef idx="minor">
            <a:schemeClr val="dk1"/>
          </a:fontRef>
        </p:style>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7177" name="Tijdelijke aanduiding voor tekst 37">
            <a:extLst>
              <a:ext uri="{FF2B5EF4-FFF2-40B4-BE49-F238E27FC236}">
                <a16:creationId xmlns:a16="http://schemas.microsoft.com/office/drawing/2014/main" id="{2CCC3CE3-689E-A907-9BAC-416D4F7A3652}"/>
              </a:ext>
            </a:extLst>
          </p:cNvPr>
          <p:cNvSpPr txBox="1">
            <a:spLocks noChangeArrowheads="1"/>
          </p:cNvSpPr>
          <p:nvPr/>
        </p:nvSpPr>
        <p:spPr bwMode="auto">
          <a:xfrm>
            <a:off x="4066847" y="4484337"/>
            <a:ext cx="4416425" cy="1433513"/>
          </a:xfrm>
          <a:prstGeom prst="rect">
            <a:avLst/>
          </a:prstGeom>
          <a:noFill/>
          <a:ln>
            <a:noFill/>
          </a:ln>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457200" fontAlgn="base">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914400" fontAlgn="base">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1371600" fontAlgn="base">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1828800" fontAlgn="base">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algn="ctr" eaLnBrk="1" hangingPunct="1">
              <a:spcBef>
                <a:spcPts val="600"/>
              </a:spcBef>
              <a:spcAft>
                <a:spcPts val="600"/>
              </a:spcAft>
              <a:buClr>
                <a:srgbClr val="F26422"/>
              </a:buClr>
              <a:buFont typeface="Wingdings" panose="05000000000000000000" pitchFamily="2" charset="2"/>
              <a:buNone/>
              <a:defRPr/>
            </a:pPr>
            <a:endParaRPr lang="nl-NL" altLang="nl-NL" sz="2000" dirty="0">
              <a:solidFill>
                <a:srgbClr val="000000"/>
              </a:solidFill>
              <a:latin typeface="+mn-lt"/>
            </a:endParaRPr>
          </a:p>
          <a:p>
            <a:pPr algn="ctr" eaLnBrk="1" hangingPunct="1">
              <a:spcBef>
                <a:spcPts val="600"/>
              </a:spcBef>
              <a:spcAft>
                <a:spcPts val="600"/>
              </a:spcAft>
              <a:buClr>
                <a:srgbClr val="F26422"/>
              </a:buClr>
              <a:buFont typeface="Wingdings" panose="05000000000000000000" pitchFamily="2" charset="2"/>
              <a:buNone/>
              <a:defRPr/>
            </a:pPr>
            <a:r>
              <a:rPr lang="nl-NL" altLang="nl-NL" sz="1800" b="1" dirty="0">
                <a:solidFill>
                  <a:srgbClr val="000000"/>
                </a:solidFill>
                <a:latin typeface="+mn-lt"/>
              </a:rPr>
              <a:t>Presentatie spelregelbewijs</a:t>
            </a:r>
          </a:p>
        </p:txBody>
      </p:sp>
      <p:sp>
        <p:nvSpPr>
          <p:cNvPr id="2" name="Titel 2">
            <a:extLst>
              <a:ext uri="{FF2B5EF4-FFF2-40B4-BE49-F238E27FC236}">
                <a16:creationId xmlns:a16="http://schemas.microsoft.com/office/drawing/2014/main" id="{6A2413E5-D4DB-7C6D-85D0-6558511547CF}"/>
              </a:ext>
            </a:extLst>
          </p:cNvPr>
          <p:cNvSpPr txBox="1">
            <a:spLocks noChangeArrowheads="1"/>
          </p:cNvSpPr>
          <p:nvPr/>
        </p:nvSpPr>
        <p:spPr bwMode="auto">
          <a:xfrm rot="192137">
            <a:off x="5029200" y="4160838"/>
            <a:ext cx="2287588"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endParaRPr lang="en-GB" altLang="nl-NL" sz="2400" b="1" dirty="0">
              <a:solidFill>
                <a:schemeClr val="bg1"/>
              </a:solidFill>
              <a:latin typeface="AngsanaUPC" panose="02020603050405020304" pitchFamily="18" charset="-34"/>
              <a:ea typeface="AngsanaUPC" panose="02020603050405020304" pitchFamily="18" charset="-34"/>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K handbal 2011 « Sportvloeren">
            <a:extLst>
              <a:ext uri="{FF2B5EF4-FFF2-40B4-BE49-F238E27FC236}">
                <a16:creationId xmlns:a16="http://schemas.microsoft.com/office/drawing/2014/main" id="{1C4356A0-6408-7B64-6450-AB337ED0CEAC}"/>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Het team</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4" name="Tijdelijke aanduiding voor inhoud 2">
            <a:extLst>
              <a:ext uri="{FF2B5EF4-FFF2-40B4-BE49-F238E27FC236}">
                <a16:creationId xmlns:a16="http://schemas.microsoft.com/office/drawing/2014/main" id="{E369BFB1-A782-E53D-2C1E-D32157206768}"/>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400" i="1" u="sng" dirty="0"/>
              <a:t>Het team: </a:t>
            </a:r>
          </a:p>
          <a:p>
            <a:pPr eaLnBrk="1" hangingPunct="1">
              <a:lnSpc>
                <a:spcPct val="100000"/>
              </a:lnSpc>
              <a:spcBef>
                <a:spcPts val="0"/>
              </a:spcBef>
              <a:defRPr/>
            </a:pPr>
            <a:r>
              <a:rPr lang="nl-NL" altLang="nl-NL" sz="1200" dirty="0"/>
              <a:t>Het team bestaat uit maximaal 14 spelers en maximaal 4 begeleiders;</a:t>
            </a:r>
          </a:p>
          <a:p>
            <a:pPr eaLnBrk="1" hangingPunct="1">
              <a:lnSpc>
                <a:spcPct val="100000"/>
              </a:lnSpc>
              <a:spcBef>
                <a:spcPts val="0"/>
              </a:spcBef>
              <a:defRPr/>
            </a:pPr>
            <a:r>
              <a:rPr lang="nl-NL" altLang="nl-NL" sz="1200" dirty="0"/>
              <a:t>Op het speelveld mogen maximaal 7 spelers staan, één van deze spelers mag een keeper zijn;</a:t>
            </a:r>
          </a:p>
          <a:p>
            <a:pPr eaLnBrk="1" hangingPunct="1">
              <a:lnSpc>
                <a:spcPct val="100000"/>
              </a:lnSpc>
              <a:spcBef>
                <a:spcPts val="0"/>
              </a:spcBef>
              <a:defRPr/>
            </a:pPr>
            <a:r>
              <a:rPr lang="nl-NL" altLang="nl-NL" sz="1200" dirty="0"/>
              <a:t>Bij aanvang minimaal 5 spelers;</a:t>
            </a:r>
          </a:p>
          <a:p>
            <a:pPr eaLnBrk="1" hangingPunct="1">
              <a:lnSpc>
                <a:spcPct val="100000"/>
              </a:lnSpc>
              <a:spcBef>
                <a:spcPts val="0"/>
              </a:spcBef>
              <a:defRPr/>
            </a:pPr>
            <a:r>
              <a:rPr lang="nl-NL" altLang="nl-NL" sz="1200" dirty="0"/>
              <a:t>In de wisselruimte bevinden zich de overige spelers (maximaal 7) en de begeleiders;</a:t>
            </a:r>
          </a:p>
          <a:p>
            <a:pPr eaLnBrk="1" hangingPunct="1">
              <a:lnSpc>
                <a:spcPct val="100000"/>
              </a:lnSpc>
              <a:spcBef>
                <a:spcPts val="0"/>
              </a:spcBef>
              <a:defRPr/>
            </a:pPr>
            <a:endParaRPr lang="nl-NL" altLang="nl-NL" sz="1600" dirty="0"/>
          </a:p>
          <a:p>
            <a:pPr marL="0" indent="0" eaLnBrk="1" hangingPunct="1">
              <a:lnSpc>
                <a:spcPct val="100000"/>
              </a:lnSpc>
              <a:spcBef>
                <a:spcPts val="0"/>
              </a:spcBef>
              <a:buNone/>
              <a:defRPr/>
            </a:pPr>
            <a:r>
              <a:rPr lang="nl-NL" altLang="nl-NL" sz="1400" i="1" u="sng" dirty="0"/>
              <a:t>De uitrusting: </a:t>
            </a:r>
          </a:p>
          <a:p>
            <a:pPr eaLnBrk="1" hangingPunct="1">
              <a:lnSpc>
                <a:spcPct val="100000"/>
              </a:lnSpc>
              <a:spcBef>
                <a:spcPts val="0"/>
              </a:spcBef>
              <a:defRPr/>
            </a:pPr>
            <a:r>
              <a:rPr lang="nl-NL" altLang="nl-NL" sz="1200" dirty="0"/>
              <a:t>Kleuren van spelers, keepers én officials moeten afwijkend zijn van tegenstander en scheidsrechter;</a:t>
            </a:r>
          </a:p>
          <a:p>
            <a:pPr eaLnBrk="1" hangingPunct="1">
              <a:lnSpc>
                <a:spcPct val="100000"/>
              </a:lnSpc>
              <a:spcBef>
                <a:spcPts val="0"/>
              </a:spcBef>
              <a:defRPr/>
            </a:pPr>
            <a:r>
              <a:rPr lang="nl-NL" altLang="nl-NL" sz="1200" dirty="0"/>
              <a:t>Keepers afwijkend tenue (maar alle keepers uit hetzelfde team dezelfde kleur);</a:t>
            </a:r>
          </a:p>
          <a:p>
            <a:pPr eaLnBrk="1" hangingPunct="1">
              <a:lnSpc>
                <a:spcPct val="100000"/>
              </a:lnSpc>
              <a:spcBef>
                <a:spcPts val="0"/>
              </a:spcBef>
              <a:defRPr/>
            </a:pPr>
            <a:r>
              <a:rPr lang="nl-NL" altLang="nl-NL" sz="1200" dirty="0"/>
              <a:t>Voor en achter op het shirt vind je borst- en rugnummers van 1 tot en met 99;</a:t>
            </a:r>
          </a:p>
          <a:p>
            <a:pPr eaLnBrk="1" hangingPunct="1">
              <a:lnSpc>
                <a:spcPct val="100000"/>
              </a:lnSpc>
              <a:spcBef>
                <a:spcPts val="0"/>
              </a:spcBef>
              <a:defRPr/>
            </a:pPr>
            <a:r>
              <a:rPr lang="nl-NL" altLang="nl-NL" sz="1200" dirty="0"/>
              <a:t>Er mogen geen voorwerpen gedragen worden die gevaar kunnen veroorzaken.</a:t>
            </a:r>
          </a:p>
        </p:txBody>
      </p:sp>
    </p:spTree>
    <p:extLst>
      <p:ext uri="{BB962C8B-B14F-4D97-AF65-F5344CB8AC3E}">
        <p14:creationId xmlns:p14="http://schemas.microsoft.com/office/powerpoint/2010/main" val="270428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K handbal 2011 « Sportvloeren">
            <a:extLst>
              <a:ext uri="{FF2B5EF4-FFF2-40B4-BE49-F238E27FC236}">
                <a16:creationId xmlns:a16="http://schemas.microsoft.com/office/drawing/2014/main" id="{3E7D6CD4-E15E-3CF4-D540-FAAE2381FA93}"/>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Het team</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4" name="Tijdelijke aanduiding voor inhoud 2">
            <a:extLst>
              <a:ext uri="{FF2B5EF4-FFF2-40B4-BE49-F238E27FC236}">
                <a16:creationId xmlns:a16="http://schemas.microsoft.com/office/drawing/2014/main" id="{E369BFB1-A782-E53D-2C1E-D32157206768}"/>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400" i="1" u="sng" dirty="0"/>
              <a:t>Het wisselen van spelers: </a:t>
            </a:r>
          </a:p>
          <a:p>
            <a:pPr eaLnBrk="1" hangingPunct="1">
              <a:lnSpc>
                <a:spcPct val="100000"/>
              </a:lnSpc>
              <a:spcBef>
                <a:spcPts val="0"/>
              </a:spcBef>
              <a:defRPr/>
            </a:pPr>
            <a:r>
              <a:rPr lang="nl-NL" altLang="nl-NL" sz="1200" dirty="0"/>
              <a:t>Wisselen mag onbeperkt;</a:t>
            </a:r>
          </a:p>
          <a:p>
            <a:pPr eaLnBrk="1" hangingPunct="1">
              <a:lnSpc>
                <a:spcPct val="100000"/>
              </a:lnSpc>
              <a:spcBef>
                <a:spcPts val="0"/>
              </a:spcBef>
              <a:defRPr/>
            </a:pPr>
            <a:r>
              <a:rPr lang="nl-NL" altLang="nl-NL" sz="1200" dirty="0"/>
              <a:t>Keeper mag wisselen met een veldspeler in de aanval;</a:t>
            </a:r>
          </a:p>
          <a:p>
            <a:pPr eaLnBrk="1" hangingPunct="1">
              <a:lnSpc>
                <a:spcPct val="100000"/>
              </a:lnSpc>
              <a:spcBef>
                <a:spcPts val="0"/>
              </a:spcBef>
              <a:defRPr/>
            </a:pPr>
            <a:r>
              <a:rPr lang="nl-NL" altLang="nl-NL" sz="1200" dirty="0"/>
              <a:t>Speler pas erin, als ander eruit is. Zo niet: wisselfout!</a:t>
            </a:r>
          </a:p>
          <a:p>
            <a:pPr eaLnBrk="1" hangingPunct="1">
              <a:lnSpc>
                <a:spcPct val="100000"/>
              </a:lnSpc>
              <a:spcBef>
                <a:spcPts val="0"/>
              </a:spcBef>
              <a:defRPr/>
            </a:pPr>
            <a:r>
              <a:rPr lang="nl-NL" altLang="nl-NL" sz="1200" dirty="0"/>
              <a:t>Wisselfout: 2-minutenstraf voor de speler en vrije worp voor de tegenpartij.</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Geblesseerde speler: </a:t>
            </a:r>
          </a:p>
          <a:p>
            <a:pPr marL="0" indent="0" algn="just" eaLnBrk="1" hangingPunct="1">
              <a:lnSpc>
                <a:spcPct val="100000"/>
              </a:lnSpc>
              <a:spcBef>
                <a:spcPts val="0"/>
              </a:spcBef>
              <a:buNone/>
              <a:defRPr/>
            </a:pPr>
            <a:r>
              <a:rPr lang="nl-NL" altLang="nl-NL" sz="1200" dirty="0"/>
              <a:t>Bij blessures mogen twee personen op het speelveld komen die op het wedstrijdformulier staan, om de geblesseerde speler te helpen, dit mag nadat de scheidsrechter toestemming heeft gegeven.</a:t>
            </a:r>
          </a:p>
          <a:p>
            <a:pPr eaLnBrk="1" hangingPunct="1">
              <a:lnSpc>
                <a:spcPct val="100000"/>
              </a:lnSpc>
              <a:spcBef>
                <a:spcPts val="0"/>
              </a:spcBef>
              <a:defRPr/>
            </a:pPr>
            <a:r>
              <a:rPr lang="nl-NL" altLang="nl-NL" sz="1200" dirty="0"/>
              <a:t>Als je bloed hebt moet je direct het speelveld verlaten. </a:t>
            </a:r>
          </a:p>
        </p:txBody>
      </p:sp>
    </p:spTree>
    <p:extLst>
      <p:ext uri="{BB962C8B-B14F-4D97-AF65-F5344CB8AC3E}">
        <p14:creationId xmlns:p14="http://schemas.microsoft.com/office/powerpoint/2010/main" val="3150111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K handbal 2011 « Sportvloeren">
            <a:extLst>
              <a:ext uri="{FF2B5EF4-FFF2-40B4-BE49-F238E27FC236}">
                <a16:creationId xmlns:a16="http://schemas.microsoft.com/office/drawing/2014/main" id="{C7EE3B98-EDAE-DC86-B3D1-9946058704BF}"/>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Doelverdediger en doelgebied</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6" name="Tijdelijke aanduiding voor inhoud 2">
            <a:extLst>
              <a:ext uri="{FF2B5EF4-FFF2-40B4-BE49-F238E27FC236}">
                <a16:creationId xmlns:a16="http://schemas.microsoft.com/office/drawing/2014/main" id="{0F0FD20E-3D0C-824C-1F97-CCFA98BD620F}"/>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400" i="1" u="sng" dirty="0"/>
              <a:t>Doelverdediger:</a:t>
            </a:r>
          </a:p>
          <a:p>
            <a:pPr eaLnBrk="1" hangingPunct="1">
              <a:lnSpc>
                <a:spcPct val="100000"/>
              </a:lnSpc>
              <a:spcBef>
                <a:spcPts val="0"/>
              </a:spcBef>
              <a:defRPr/>
            </a:pPr>
            <a:r>
              <a:rPr lang="nl-NL" altLang="nl-NL" sz="1200" dirty="0"/>
              <a:t>Alléén de doelverdediger mag in het doelgebied komen;</a:t>
            </a:r>
          </a:p>
          <a:p>
            <a:pPr eaLnBrk="1" hangingPunct="1">
              <a:lnSpc>
                <a:spcPct val="100000"/>
              </a:lnSpc>
              <a:spcBef>
                <a:spcPts val="0"/>
              </a:spcBef>
              <a:defRPr/>
            </a:pPr>
            <a:r>
              <a:rPr lang="nl-NL" altLang="nl-NL" sz="1200" dirty="0"/>
              <a:t>De doelverdediger mag niet met de bal het doelgebied verlaten of de bal mee terugnemen in het doelgebied;</a:t>
            </a:r>
          </a:p>
          <a:p>
            <a:pPr eaLnBrk="1" hangingPunct="1">
              <a:lnSpc>
                <a:spcPct val="100000"/>
              </a:lnSpc>
              <a:spcBef>
                <a:spcPts val="0"/>
              </a:spcBef>
              <a:defRPr/>
            </a:pPr>
            <a:r>
              <a:rPr lang="nl-NL" altLang="nl-NL" sz="1200" dirty="0"/>
              <a:t>Een doelverdediger die zijn doelgebied verlaat zonder bal wordt een veldspeler!</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Doelgebied:</a:t>
            </a:r>
          </a:p>
          <a:p>
            <a:pPr eaLnBrk="1" hangingPunct="1">
              <a:lnSpc>
                <a:spcPct val="100000"/>
              </a:lnSpc>
              <a:spcBef>
                <a:spcPts val="0"/>
              </a:spcBef>
              <a:defRPr/>
            </a:pPr>
            <a:r>
              <a:rPr lang="nl-NL" altLang="nl-NL" sz="1200" dirty="0"/>
              <a:t>Wanneer een andere speler dit betreedt:</a:t>
            </a:r>
          </a:p>
          <a:p>
            <a:pPr lvl="1" eaLnBrk="1" hangingPunct="1">
              <a:lnSpc>
                <a:spcPct val="100000"/>
              </a:lnSpc>
              <a:spcBef>
                <a:spcPts val="0"/>
              </a:spcBef>
              <a:defRPr/>
            </a:pPr>
            <a:r>
              <a:rPr lang="nl-NL" altLang="nl-NL" sz="1000" dirty="0"/>
              <a:t>Uitworp indien de aanvaller het doelgebied betreedt;</a:t>
            </a:r>
          </a:p>
          <a:p>
            <a:pPr lvl="1" eaLnBrk="1" hangingPunct="1">
              <a:lnSpc>
                <a:spcPct val="100000"/>
              </a:lnSpc>
              <a:spcBef>
                <a:spcPts val="0"/>
              </a:spcBef>
              <a:defRPr/>
            </a:pPr>
            <a:r>
              <a:rPr lang="nl-NL" altLang="nl-NL" sz="1000" dirty="0"/>
              <a:t>Vrije worp indien een verdediger het doelgebied betreedt;</a:t>
            </a:r>
          </a:p>
          <a:p>
            <a:pPr lvl="1" eaLnBrk="1" hangingPunct="1">
              <a:lnSpc>
                <a:spcPct val="100000"/>
              </a:lnSpc>
              <a:spcBef>
                <a:spcPts val="0"/>
              </a:spcBef>
              <a:defRPr/>
            </a:pPr>
            <a:r>
              <a:rPr lang="nl-NL" altLang="nl-NL" sz="1000" dirty="0"/>
              <a:t>7-meterworp indien een verdediger het doelgebied betreedt en hiermee een vrije doelkans verhinderd.</a:t>
            </a:r>
          </a:p>
          <a:p>
            <a:pPr eaLnBrk="1" hangingPunct="1">
              <a:lnSpc>
                <a:spcPct val="100000"/>
              </a:lnSpc>
              <a:spcBef>
                <a:spcPts val="0"/>
              </a:spcBef>
              <a:defRPr/>
            </a:pPr>
            <a:r>
              <a:rPr lang="nl-NL" altLang="nl-NL" sz="1200" dirty="0"/>
              <a:t>Terugspelen naar de keeper die in het doelgebied staat kan het volgende opleveren: </a:t>
            </a:r>
          </a:p>
          <a:p>
            <a:pPr lvl="1" eaLnBrk="1" hangingPunct="1">
              <a:lnSpc>
                <a:spcPct val="100000"/>
              </a:lnSpc>
              <a:spcBef>
                <a:spcPts val="0"/>
              </a:spcBef>
              <a:defRPr/>
            </a:pPr>
            <a:r>
              <a:rPr lang="nl-NL" altLang="nl-NL" sz="1000" dirty="0"/>
              <a:t>vrije worp, doelpunt of inworp. </a:t>
            </a:r>
          </a:p>
        </p:txBody>
      </p:sp>
    </p:spTree>
    <p:extLst>
      <p:ext uri="{BB962C8B-B14F-4D97-AF65-F5344CB8AC3E}">
        <p14:creationId xmlns:p14="http://schemas.microsoft.com/office/powerpoint/2010/main" val="3016190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K handbal 2011 « Sportvloeren">
            <a:extLst>
              <a:ext uri="{FF2B5EF4-FFF2-40B4-BE49-F238E27FC236}">
                <a16:creationId xmlns:a16="http://schemas.microsoft.com/office/drawing/2014/main" id="{309D94AF-4347-BA65-7A63-960EA9C3D304}"/>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Scheidsrechter en wedstrijdtafel</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4" name="Tijdelijke aanduiding voor inhoud 2">
            <a:extLst>
              <a:ext uri="{FF2B5EF4-FFF2-40B4-BE49-F238E27FC236}">
                <a16:creationId xmlns:a16="http://schemas.microsoft.com/office/drawing/2014/main" id="{C4A017C8-0859-B365-F019-253D05BBDBDB}"/>
              </a:ext>
            </a:extLst>
          </p:cNvPr>
          <p:cNvSpPr txBox="1">
            <a:spLocks noChangeArrowheads="1"/>
          </p:cNvSpPr>
          <p:nvPr/>
        </p:nvSpPr>
        <p:spPr bwMode="auto">
          <a:xfrm>
            <a:off x="565149" y="2490788"/>
            <a:ext cx="6305551"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ts val="0"/>
              </a:spcBef>
              <a:buNone/>
              <a:defRPr/>
            </a:pPr>
            <a:r>
              <a:rPr lang="nl-NL" altLang="nl-NL" sz="1400" dirty="0"/>
              <a:t>Iedere wedstrijd wordt geleid door minimaal één scheidsrechter </a:t>
            </a:r>
          </a:p>
          <a:p>
            <a:pPr marL="0" indent="0" algn="just" eaLnBrk="1" hangingPunct="1">
              <a:lnSpc>
                <a:spcPct val="100000"/>
              </a:lnSpc>
              <a:spcBef>
                <a:spcPts val="0"/>
              </a:spcBef>
              <a:buNone/>
              <a:defRPr/>
            </a:pPr>
            <a:r>
              <a:rPr lang="nl-NL" altLang="nl-NL" sz="1400" dirty="0"/>
              <a:t>met de hulp van een wedstrijdtafel. </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Taken van de scheidsrechter: </a:t>
            </a:r>
          </a:p>
          <a:p>
            <a:pPr eaLnBrk="1" hangingPunct="1">
              <a:lnSpc>
                <a:spcPct val="100000"/>
              </a:lnSpc>
              <a:spcBef>
                <a:spcPts val="0"/>
              </a:spcBef>
              <a:defRPr/>
            </a:pPr>
            <a:r>
              <a:rPr lang="nl-NL" altLang="nl-NL" sz="1200" dirty="0"/>
              <a:t>Ziet toe op het gedrag van spelers en begeleiders;</a:t>
            </a:r>
          </a:p>
          <a:p>
            <a:pPr eaLnBrk="1" hangingPunct="1">
              <a:lnSpc>
                <a:spcPct val="100000"/>
              </a:lnSpc>
              <a:spcBef>
                <a:spcPts val="0"/>
              </a:spcBef>
              <a:defRPr/>
            </a:pPr>
            <a:r>
              <a:rPr lang="nl-NL" altLang="nl-NL" sz="1200" dirty="0"/>
              <a:t>Controleert;</a:t>
            </a:r>
          </a:p>
          <a:p>
            <a:pPr eaLnBrk="1" hangingPunct="1">
              <a:lnSpc>
                <a:spcPct val="100000"/>
              </a:lnSpc>
              <a:spcBef>
                <a:spcPts val="0"/>
              </a:spcBef>
              <a:defRPr/>
            </a:pPr>
            <a:r>
              <a:rPr lang="nl-NL" altLang="nl-NL" sz="1200" dirty="0"/>
              <a:t>Fluit voor overtredingen;</a:t>
            </a:r>
          </a:p>
          <a:p>
            <a:pPr eaLnBrk="1" hangingPunct="1">
              <a:lnSpc>
                <a:spcPct val="100000"/>
              </a:lnSpc>
              <a:spcBef>
                <a:spcPts val="0"/>
              </a:spcBef>
              <a:defRPr/>
            </a:pPr>
            <a:r>
              <a:rPr lang="nl-NL" altLang="nl-NL" sz="1200" dirty="0"/>
              <a:t>Geeft straffen indien nodig;</a:t>
            </a:r>
          </a:p>
          <a:p>
            <a:pPr eaLnBrk="1" hangingPunct="1">
              <a:lnSpc>
                <a:spcPct val="100000"/>
              </a:lnSpc>
              <a:spcBef>
                <a:spcPts val="0"/>
              </a:spcBef>
              <a:defRPr/>
            </a:pPr>
            <a:r>
              <a:rPr lang="nl-NL" altLang="nl-NL" sz="1200" dirty="0"/>
              <a:t>Noteert de doelpunten;</a:t>
            </a:r>
          </a:p>
          <a:p>
            <a:pPr eaLnBrk="1" hangingPunct="1">
              <a:lnSpc>
                <a:spcPct val="100000"/>
              </a:lnSpc>
              <a:spcBef>
                <a:spcPts val="0"/>
              </a:spcBef>
              <a:defRPr/>
            </a:pPr>
            <a:r>
              <a:rPr lang="nl-NL" altLang="nl-NL" sz="1200" dirty="0"/>
              <a:t>Controleert de speeltijd;</a:t>
            </a:r>
          </a:p>
          <a:p>
            <a:pPr eaLnBrk="1" hangingPunct="1">
              <a:lnSpc>
                <a:spcPct val="100000"/>
              </a:lnSpc>
              <a:spcBef>
                <a:spcPts val="0"/>
              </a:spcBef>
              <a:defRPr/>
            </a:pPr>
            <a:r>
              <a:rPr lang="nl-NL" altLang="nl-NL" sz="1200" dirty="0"/>
              <a:t>Vult het digitale wedstrijdformulier in;</a:t>
            </a:r>
          </a:p>
          <a:p>
            <a:pPr eaLnBrk="1" hangingPunct="1">
              <a:lnSpc>
                <a:spcPct val="100000"/>
              </a:lnSpc>
              <a:spcBef>
                <a:spcPts val="0"/>
              </a:spcBef>
              <a:defRPr/>
            </a:pPr>
            <a:r>
              <a:rPr lang="nl-NL" altLang="nl-NL" sz="1200" dirty="0"/>
              <a:t>Mag een wedstrijd onderbreken of staken.</a:t>
            </a:r>
          </a:p>
          <a:p>
            <a:pPr eaLnBrk="1" hangingPunct="1">
              <a:lnSpc>
                <a:spcPct val="100000"/>
              </a:lnSpc>
              <a:spcBef>
                <a:spcPts val="0"/>
              </a:spcBef>
              <a:defRPr/>
            </a:pPr>
            <a:endParaRPr lang="nl-NL" altLang="nl-NL" sz="1600" dirty="0"/>
          </a:p>
          <a:p>
            <a:pPr marL="0" indent="0" eaLnBrk="1" hangingPunct="1">
              <a:lnSpc>
                <a:spcPct val="100000"/>
              </a:lnSpc>
              <a:spcBef>
                <a:spcPts val="0"/>
              </a:spcBef>
              <a:buNone/>
              <a:defRPr/>
            </a:pPr>
            <a:r>
              <a:rPr lang="nl-NL" altLang="nl-NL" sz="1400" i="1" u="sng" dirty="0"/>
              <a:t>Taken van de wedstrijdtafel: </a:t>
            </a:r>
          </a:p>
          <a:p>
            <a:pPr marL="0" indent="0" eaLnBrk="1" hangingPunct="1">
              <a:lnSpc>
                <a:spcPct val="100000"/>
              </a:lnSpc>
              <a:spcBef>
                <a:spcPts val="0"/>
              </a:spcBef>
              <a:buNone/>
              <a:defRPr/>
            </a:pPr>
            <a:r>
              <a:rPr lang="nl-NL" altLang="nl-NL" sz="1200" b="1" dirty="0"/>
              <a:t>Tijdwaarnemer			Wedstrijdsecretaris</a:t>
            </a:r>
          </a:p>
          <a:p>
            <a:pPr marL="0" indent="0" eaLnBrk="1" hangingPunct="1">
              <a:lnSpc>
                <a:spcPct val="100000"/>
              </a:lnSpc>
              <a:spcBef>
                <a:spcPts val="0"/>
              </a:spcBef>
              <a:buNone/>
              <a:defRPr/>
            </a:pPr>
            <a:r>
              <a:rPr lang="nl-NL" altLang="nl-NL" sz="1200" dirty="0"/>
              <a:t>Bijhouden speeltijd;			Noteren van de straffen;</a:t>
            </a:r>
          </a:p>
          <a:p>
            <a:pPr marL="0" indent="0" eaLnBrk="1" hangingPunct="1">
              <a:lnSpc>
                <a:spcPct val="100000"/>
              </a:lnSpc>
              <a:spcBef>
                <a:spcPts val="0"/>
              </a:spcBef>
              <a:buNone/>
              <a:defRPr/>
            </a:pPr>
            <a:r>
              <a:rPr lang="nl-NL" altLang="nl-NL" sz="1200" dirty="0"/>
              <a:t>Fluiten bij foutieve wissel of onsportief gedrag;	Noteren van te laat gekomen spelers.</a:t>
            </a:r>
          </a:p>
          <a:p>
            <a:pPr marL="0" indent="0" eaLnBrk="1" hangingPunct="1">
              <a:lnSpc>
                <a:spcPct val="100000"/>
              </a:lnSpc>
              <a:spcBef>
                <a:spcPts val="0"/>
              </a:spcBef>
              <a:buNone/>
              <a:defRPr/>
            </a:pPr>
            <a:r>
              <a:rPr lang="nl-NL" altLang="nl-NL" sz="1200" dirty="0"/>
              <a:t>Tijd bijhouden van de tijdstraffen.		</a:t>
            </a:r>
          </a:p>
        </p:txBody>
      </p:sp>
      <p:pic>
        <p:nvPicPr>
          <p:cNvPr id="3" name="Picture 4">
            <a:extLst>
              <a:ext uri="{FF2B5EF4-FFF2-40B4-BE49-F238E27FC236}">
                <a16:creationId xmlns:a16="http://schemas.microsoft.com/office/drawing/2014/main" id="{3A23C624-0BBA-EF77-F464-AD0C333D84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2939" y="2490788"/>
            <a:ext cx="1026000" cy="10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473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E874C643-DC70-51D3-1ECE-CFA61E6CD11F}"/>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De uniforme IHF gebaren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D9E68FDF-6DE4-DA7B-6D2B-65DC6897F4A6}"/>
              </a:ext>
            </a:extLst>
          </p:cNvPr>
          <p:cNvSpPr txBox="1">
            <a:spLocks noChangeArrowheads="1"/>
          </p:cNvSpPr>
          <p:nvPr/>
        </p:nvSpPr>
        <p:spPr bwMode="auto">
          <a:xfrm>
            <a:off x="565150" y="2490788"/>
            <a:ext cx="5605463" cy="3794125"/>
          </a:xfrm>
          <a:prstGeom prst="rect">
            <a:avLst/>
          </a:prstGeom>
          <a:noFill/>
          <a:ln>
            <a:noFill/>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buNone/>
              <a:defRPr/>
            </a:pPr>
            <a:endParaRPr lang="nl-NL" altLang="nl-NL" sz="1600" dirty="0"/>
          </a:p>
          <a:p>
            <a:pPr marL="0" indent="0" eaLnBrk="1" hangingPunct="1">
              <a:buNone/>
              <a:defRPr/>
            </a:pPr>
            <a:endParaRPr lang="nl-NL" altLang="nl-NL" sz="1600" dirty="0"/>
          </a:p>
          <a:p>
            <a:pPr marL="457200" lvl="1" indent="0" eaLnBrk="1" hangingPunct="1">
              <a:buNone/>
              <a:defRPr/>
            </a:pPr>
            <a:endParaRPr lang="nl-NL" altLang="nl-NL" sz="1400" dirty="0"/>
          </a:p>
          <a:p>
            <a:pPr marL="457200" lvl="1" indent="0" eaLnBrk="1" hangingPunct="1">
              <a:buFont typeface="Arial" panose="020B0604020202020204" pitchFamily="34" charset="0"/>
              <a:buNone/>
              <a:defRPr/>
            </a:pPr>
            <a:endParaRPr lang="nl-NL" altLang="nl-NL" sz="1400" dirty="0"/>
          </a:p>
        </p:txBody>
      </p:sp>
      <p:pic>
        <p:nvPicPr>
          <p:cNvPr id="6" name="Afbeelding 5" descr="Afbeelding met persoon, kleding, Menselijk gezicht, Elleboog&#10;&#10;Automatisch gegenereerde beschrijving">
            <a:extLst>
              <a:ext uri="{FF2B5EF4-FFF2-40B4-BE49-F238E27FC236}">
                <a16:creationId xmlns:a16="http://schemas.microsoft.com/office/drawing/2014/main" id="{04FD4A2E-0513-70CF-5ABA-9D81B190223B}"/>
              </a:ext>
            </a:extLst>
          </p:cNvPr>
          <p:cNvPicPr>
            <a:picLocks noChangeAspect="1"/>
          </p:cNvPicPr>
          <p:nvPr/>
        </p:nvPicPr>
        <p:blipFill>
          <a:blip r:embed="rId6"/>
          <a:stretch>
            <a:fillRect/>
          </a:stretch>
        </p:blipFill>
        <p:spPr>
          <a:xfrm>
            <a:off x="567949" y="3217421"/>
            <a:ext cx="1755000" cy="2340000"/>
          </a:xfrm>
          <a:prstGeom prst="rect">
            <a:avLst/>
          </a:prstGeom>
        </p:spPr>
      </p:pic>
      <p:pic>
        <p:nvPicPr>
          <p:cNvPr id="11" name="Afbeelding 10" descr="Afbeelding met kleding, persoon, person, Menselijk gezicht&#10;&#10;Automatisch gegenereerde beschrijving">
            <a:extLst>
              <a:ext uri="{FF2B5EF4-FFF2-40B4-BE49-F238E27FC236}">
                <a16:creationId xmlns:a16="http://schemas.microsoft.com/office/drawing/2014/main" id="{D50B9467-DA30-2617-205B-BF9C945ADB43}"/>
              </a:ext>
            </a:extLst>
          </p:cNvPr>
          <p:cNvPicPr>
            <a:picLocks noChangeAspect="1"/>
          </p:cNvPicPr>
          <p:nvPr/>
        </p:nvPicPr>
        <p:blipFill>
          <a:blip r:embed="rId7"/>
          <a:stretch>
            <a:fillRect/>
          </a:stretch>
        </p:blipFill>
        <p:spPr>
          <a:xfrm>
            <a:off x="2654687" y="3217421"/>
            <a:ext cx="1755000" cy="2340000"/>
          </a:xfrm>
          <a:prstGeom prst="rect">
            <a:avLst/>
          </a:prstGeom>
        </p:spPr>
      </p:pic>
      <p:pic>
        <p:nvPicPr>
          <p:cNvPr id="7" name="Afbeelding 6" descr="Afbeelding met kleding, persoon, Menselijk gezicht, schouder&#10;&#10;Automatisch gegenereerde beschrijving">
            <a:extLst>
              <a:ext uri="{FF2B5EF4-FFF2-40B4-BE49-F238E27FC236}">
                <a16:creationId xmlns:a16="http://schemas.microsoft.com/office/drawing/2014/main" id="{12AEF14F-5F18-1F37-DC00-4FEDBCD8FADC}"/>
              </a:ext>
            </a:extLst>
          </p:cNvPr>
          <p:cNvPicPr>
            <a:picLocks noChangeAspect="1"/>
          </p:cNvPicPr>
          <p:nvPr/>
        </p:nvPicPr>
        <p:blipFill>
          <a:blip r:embed="rId8"/>
          <a:stretch>
            <a:fillRect/>
          </a:stretch>
        </p:blipFill>
        <p:spPr>
          <a:xfrm>
            <a:off x="4748195" y="3217421"/>
            <a:ext cx="1755000" cy="2340000"/>
          </a:xfrm>
          <a:prstGeom prst="rect">
            <a:avLst/>
          </a:prstGeom>
        </p:spPr>
      </p:pic>
    </p:spTree>
    <p:extLst>
      <p:ext uri="{BB962C8B-B14F-4D97-AF65-F5344CB8AC3E}">
        <p14:creationId xmlns:p14="http://schemas.microsoft.com/office/powerpoint/2010/main" val="3107184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K handbal 2011 « Sportvloeren">
            <a:extLst>
              <a:ext uri="{FF2B5EF4-FFF2-40B4-BE49-F238E27FC236}">
                <a16:creationId xmlns:a16="http://schemas.microsoft.com/office/drawing/2014/main" id="{A62042E3-7F95-D249-E8C8-B867E3832F86}"/>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De uniforme IHF gebaren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D9E68FDF-6DE4-DA7B-6D2B-65DC6897F4A6}"/>
              </a:ext>
            </a:extLst>
          </p:cNvPr>
          <p:cNvSpPr txBox="1">
            <a:spLocks noChangeArrowheads="1"/>
          </p:cNvSpPr>
          <p:nvPr/>
        </p:nvSpPr>
        <p:spPr bwMode="auto">
          <a:xfrm>
            <a:off x="565150" y="2490788"/>
            <a:ext cx="5605463" cy="3794125"/>
          </a:xfrm>
          <a:prstGeom prst="rect">
            <a:avLst/>
          </a:prstGeom>
          <a:noFill/>
          <a:ln>
            <a:noFill/>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buNone/>
              <a:defRPr/>
            </a:pPr>
            <a:endParaRPr lang="nl-NL" altLang="nl-NL" sz="1600" dirty="0"/>
          </a:p>
          <a:p>
            <a:pPr marL="0" indent="0" eaLnBrk="1" hangingPunct="1">
              <a:buNone/>
              <a:defRPr/>
            </a:pPr>
            <a:endParaRPr lang="nl-NL" altLang="nl-NL" sz="1600" dirty="0"/>
          </a:p>
          <a:p>
            <a:pPr marL="457200" lvl="1" indent="0" eaLnBrk="1" hangingPunct="1">
              <a:buNone/>
              <a:defRPr/>
            </a:pPr>
            <a:endParaRPr lang="nl-NL" altLang="nl-NL" sz="1400" dirty="0"/>
          </a:p>
          <a:p>
            <a:pPr marL="457200" lvl="1" indent="0" eaLnBrk="1" hangingPunct="1">
              <a:buFont typeface="Arial" panose="020B0604020202020204" pitchFamily="34" charset="0"/>
              <a:buNone/>
              <a:defRPr/>
            </a:pPr>
            <a:endParaRPr lang="nl-NL" altLang="nl-NL" sz="1400" dirty="0"/>
          </a:p>
        </p:txBody>
      </p:sp>
      <p:pic>
        <p:nvPicPr>
          <p:cNvPr id="13" name="Afbeelding 12" descr="Afbeelding met persoon, kleding, Fitness, Elleboog&#10;&#10;Automatisch gegenereerde beschrijving">
            <a:extLst>
              <a:ext uri="{FF2B5EF4-FFF2-40B4-BE49-F238E27FC236}">
                <a16:creationId xmlns:a16="http://schemas.microsoft.com/office/drawing/2014/main" id="{04F90984-EC0D-CEF2-2A42-877708CF6628}"/>
              </a:ext>
            </a:extLst>
          </p:cNvPr>
          <p:cNvPicPr>
            <a:picLocks noChangeAspect="1"/>
          </p:cNvPicPr>
          <p:nvPr/>
        </p:nvPicPr>
        <p:blipFill>
          <a:blip r:embed="rId6"/>
          <a:stretch>
            <a:fillRect/>
          </a:stretch>
        </p:blipFill>
        <p:spPr>
          <a:xfrm>
            <a:off x="565150" y="3397850"/>
            <a:ext cx="1485000" cy="1980000"/>
          </a:xfrm>
          <a:prstGeom prst="rect">
            <a:avLst/>
          </a:prstGeom>
        </p:spPr>
      </p:pic>
      <p:pic>
        <p:nvPicPr>
          <p:cNvPr id="19" name="Afbeelding 18" descr="Afbeelding met persoon, kleding, Elleboog, Menselijk gezicht&#10;&#10;Automatisch gegenereerde beschrijving">
            <a:extLst>
              <a:ext uri="{FF2B5EF4-FFF2-40B4-BE49-F238E27FC236}">
                <a16:creationId xmlns:a16="http://schemas.microsoft.com/office/drawing/2014/main" id="{2E24FB11-1362-FCB9-67FA-7CC60C553C48}"/>
              </a:ext>
            </a:extLst>
          </p:cNvPr>
          <p:cNvPicPr>
            <a:picLocks noChangeAspect="1"/>
          </p:cNvPicPr>
          <p:nvPr/>
        </p:nvPicPr>
        <p:blipFill>
          <a:blip r:embed="rId7"/>
          <a:stretch>
            <a:fillRect/>
          </a:stretch>
        </p:blipFill>
        <p:spPr>
          <a:xfrm>
            <a:off x="2109061" y="3396801"/>
            <a:ext cx="1485000" cy="1980000"/>
          </a:xfrm>
          <a:prstGeom prst="rect">
            <a:avLst/>
          </a:prstGeom>
        </p:spPr>
      </p:pic>
      <p:pic>
        <p:nvPicPr>
          <p:cNvPr id="27" name="Afbeelding 26" descr="Afbeelding met persoon, kleding, Menselijk gezicht, Fitness&#10;&#10;Automatisch gegenereerde beschrijving">
            <a:extLst>
              <a:ext uri="{FF2B5EF4-FFF2-40B4-BE49-F238E27FC236}">
                <a16:creationId xmlns:a16="http://schemas.microsoft.com/office/drawing/2014/main" id="{44B18941-3479-91C7-E556-ACF90B6AB467}"/>
              </a:ext>
            </a:extLst>
          </p:cNvPr>
          <p:cNvPicPr>
            <a:picLocks noChangeAspect="1"/>
          </p:cNvPicPr>
          <p:nvPr/>
        </p:nvPicPr>
        <p:blipFill>
          <a:blip r:embed="rId8"/>
          <a:stretch>
            <a:fillRect/>
          </a:stretch>
        </p:blipFill>
        <p:spPr>
          <a:xfrm>
            <a:off x="3657614" y="3403600"/>
            <a:ext cx="1485000" cy="1980000"/>
          </a:xfrm>
          <a:prstGeom prst="rect">
            <a:avLst/>
          </a:prstGeom>
        </p:spPr>
      </p:pic>
      <p:pic>
        <p:nvPicPr>
          <p:cNvPr id="29" name="Afbeelding 28" descr="Afbeelding met tekst, persoon, kleding, Menselijk gezicht&#10;&#10;Automatisch gegenereerde beschrijving">
            <a:extLst>
              <a:ext uri="{FF2B5EF4-FFF2-40B4-BE49-F238E27FC236}">
                <a16:creationId xmlns:a16="http://schemas.microsoft.com/office/drawing/2014/main" id="{193122E0-59D6-D8B3-EAC7-D00C5325D4C8}"/>
              </a:ext>
            </a:extLst>
          </p:cNvPr>
          <p:cNvPicPr>
            <a:picLocks noChangeAspect="1"/>
          </p:cNvPicPr>
          <p:nvPr/>
        </p:nvPicPr>
        <p:blipFill>
          <a:blip r:embed="rId9"/>
          <a:stretch>
            <a:fillRect/>
          </a:stretch>
        </p:blipFill>
        <p:spPr>
          <a:xfrm>
            <a:off x="5216387" y="3396801"/>
            <a:ext cx="1485000" cy="1980000"/>
          </a:xfrm>
          <a:prstGeom prst="rect">
            <a:avLst/>
          </a:prstGeom>
        </p:spPr>
      </p:pic>
    </p:spTree>
    <p:extLst>
      <p:ext uri="{BB962C8B-B14F-4D97-AF65-F5344CB8AC3E}">
        <p14:creationId xmlns:p14="http://schemas.microsoft.com/office/powerpoint/2010/main" val="2304741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F40F1579-C2B5-10D9-B31C-B2FEF5B183CA}"/>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De uniforme IHF gebaren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D9E68FDF-6DE4-DA7B-6D2B-65DC6897F4A6}"/>
              </a:ext>
            </a:extLst>
          </p:cNvPr>
          <p:cNvSpPr txBox="1">
            <a:spLocks noChangeArrowheads="1"/>
          </p:cNvSpPr>
          <p:nvPr/>
        </p:nvSpPr>
        <p:spPr bwMode="auto">
          <a:xfrm>
            <a:off x="565150" y="2490788"/>
            <a:ext cx="5605463" cy="3794125"/>
          </a:xfrm>
          <a:prstGeom prst="rect">
            <a:avLst/>
          </a:prstGeom>
          <a:noFill/>
          <a:ln>
            <a:noFill/>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buNone/>
              <a:defRPr/>
            </a:pPr>
            <a:endParaRPr lang="nl-NL" altLang="nl-NL" sz="1600" dirty="0"/>
          </a:p>
          <a:p>
            <a:pPr marL="0" indent="0" eaLnBrk="1" hangingPunct="1">
              <a:buNone/>
              <a:defRPr/>
            </a:pPr>
            <a:endParaRPr lang="nl-NL" altLang="nl-NL" sz="1600" dirty="0"/>
          </a:p>
          <a:p>
            <a:pPr marL="457200" lvl="1" indent="0" eaLnBrk="1" hangingPunct="1">
              <a:buNone/>
              <a:defRPr/>
            </a:pPr>
            <a:endParaRPr lang="nl-NL" altLang="nl-NL" sz="1400" dirty="0"/>
          </a:p>
          <a:p>
            <a:pPr marL="457200" lvl="1" indent="0" eaLnBrk="1" hangingPunct="1">
              <a:buFont typeface="Arial" panose="020B0604020202020204" pitchFamily="34" charset="0"/>
              <a:buNone/>
              <a:defRPr/>
            </a:pPr>
            <a:endParaRPr lang="nl-NL" altLang="nl-NL" sz="1400" dirty="0"/>
          </a:p>
        </p:txBody>
      </p:sp>
      <p:pic>
        <p:nvPicPr>
          <p:cNvPr id="7" name="Afbeelding 6" descr="Afbeelding met persoon, kleding, Menselijk gezicht, Elleboog&#10;&#10;Automatisch gegenereerde beschrijving">
            <a:extLst>
              <a:ext uri="{FF2B5EF4-FFF2-40B4-BE49-F238E27FC236}">
                <a16:creationId xmlns:a16="http://schemas.microsoft.com/office/drawing/2014/main" id="{C3F91034-9BD1-28DB-6F9A-E4121583FE39}"/>
              </a:ext>
            </a:extLst>
          </p:cNvPr>
          <p:cNvPicPr>
            <a:picLocks noChangeAspect="1"/>
          </p:cNvPicPr>
          <p:nvPr/>
        </p:nvPicPr>
        <p:blipFill>
          <a:blip r:embed="rId6"/>
          <a:stretch>
            <a:fillRect/>
          </a:stretch>
        </p:blipFill>
        <p:spPr>
          <a:xfrm>
            <a:off x="567949" y="3144263"/>
            <a:ext cx="1755000" cy="2340000"/>
          </a:xfrm>
          <a:prstGeom prst="rect">
            <a:avLst/>
          </a:prstGeom>
        </p:spPr>
      </p:pic>
      <p:pic>
        <p:nvPicPr>
          <p:cNvPr id="17" name="Afbeelding 16" descr="Afbeelding met kleding, persoon, Menselijk gezicht, person&#10;&#10;Automatisch gegenereerde beschrijving">
            <a:extLst>
              <a:ext uri="{FF2B5EF4-FFF2-40B4-BE49-F238E27FC236}">
                <a16:creationId xmlns:a16="http://schemas.microsoft.com/office/drawing/2014/main" id="{FC71FCC2-EDD1-FEB8-6666-7472AF2F4AAA}"/>
              </a:ext>
            </a:extLst>
          </p:cNvPr>
          <p:cNvPicPr>
            <a:picLocks noChangeAspect="1"/>
          </p:cNvPicPr>
          <p:nvPr/>
        </p:nvPicPr>
        <p:blipFill>
          <a:blip r:embed="rId7"/>
          <a:stretch>
            <a:fillRect/>
          </a:stretch>
        </p:blipFill>
        <p:spPr>
          <a:xfrm>
            <a:off x="2654687" y="3144263"/>
            <a:ext cx="1755000" cy="2340000"/>
          </a:xfrm>
          <a:prstGeom prst="rect">
            <a:avLst/>
          </a:prstGeom>
        </p:spPr>
      </p:pic>
      <p:pic>
        <p:nvPicPr>
          <p:cNvPr id="26" name="Afbeelding 25" descr="Afbeelding met persoon, kleding, Elleboog, Menselijk gezicht&#10;&#10;Automatisch gegenereerde beschrijving">
            <a:extLst>
              <a:ext uri="{FF2B5EF4-FFF2-40B4-BE49-F238E27FC236}">
                <a16:creationId xmlns:a16="http://schemas.microsoft.com/office/drawing/2014/main" id="{AFF72CD4-4A91-9D87-2CF3-05413B0744CC}"/>
              </a:ext>
            </a:extLst>
          </p:cNvPr>
          <p:cNvPicPr>
            <a:picLocks noChangeAspect="1"/>
          </p:cNvPicPr>
          <p:nvPr/>
        </p:nvPicPr>
        <p:blipFill>
          <a:blip r:embed="rId8"/>
          <a:stretch>
            <a:fillRect/>
          </a:stretch>
        </p:blipFill>
        <p:spPr>
          <a:xfrm>
            <a:off x="4779021" y="3144263"/>
            <a:ext cx="1755000" cy="2340000"/>
          </a:xfrm>
          <a:prstGeom prst="rect">
            <a:avLst/>
          </a:prstGeom>
        </p:spPr>
      </p:pic>
    </p:spTree>
    <p:extLst>
      <p:ext uri="{BB962C8B-B14F-4D97-AF65-F5344CB8AC3E}">
        <p14:creationId xmlns:p14="http://schemas.microsoft.com/office/powerpoint/2010/main" val="3864100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597D1CAC-46B9-EB5D-72A4-28526FA75728}"/>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De uniforme IHF gebaren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D9E68FDF-6DE4-DA7B-6D2B-65DC6897F4A6}"/>
              </a:ext>
            </a:extLst>
          </p:cNvPr>
          <p:cNvSpPr txBox="1">
            <a:spLocks noChangeArrowheads="1"/>
          </p:cNvSpPr>
          <p:nvPr/>
        </p:nvSpPr>
        <p:spPr bwMode="auto">
          <a:xfrm>
            <a:off x="565150" y="2490788"/>
            <a:ext cx="5605463" cy="3794125"/>
          </a:xfrm>
          <a:prstGeom prst="rect">
            <a:avLst/>
          </a:prstGeom>
          <a:noFill/>
          <a:ln>
            <a:noFill/>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buNone/>
              <a:defRPr/>
            </a:pPr>
            <a:endParaRPr lang="nl-NL" altLang="nl-NL" sz="1600" dirty="0"/>
          </a:p>
          <a:p>
            <a:pPr marL="0" indent="0" eaLnBrk="1" hangingPunct="1">
              <a:buNone/>
              <a:defRPr/>
            </a:pPr>
            <a:endParaRPr lang="nl-NL" altLang="nl-NL" sz="1600" dirty="0"/>
          </a:p>
          <a:p>
            <a:pPr marL="457200" lvl="1" indent="0" eaLnBrk="1" hangingPunct="1">
              <a:buNone/>
              <a:defRPr/>
            </a:pPr>
            <a:endParaRPr lang="nl-NL" altLang="nl-NL" sz="1400" dirty="0"/>
          </a:p>
          <a:p>
            <a:pPr marL="457200" lvl="1" indent="0" eaLnBrk="1" hangingPunct="1">
              <a:buFont typeface="Arial" panose="020B0604020202020204" pitchFamily="34" charset="0"/>
              <a:buNone/>
              <a:defRPr/>
            </a:pPr>
            <a:endParaRPr lang="nl-NL" altLang="nl-NL" sz="1400" dirty="0"/>
          </a:p>
        </p:txBody>
      </p:sp>
      <p:pic>
        <p:nvPicPr>
          <p:cNvPr id="7" name="Afbeelding 6" descr="Afbeelding met kleding, persoon, Menselijk gezicht, person&#10;&#10;Automatisch gegenereerde beschrijving">
            <a:extLst>
              <a:ext uri="{FF2B5EF4-FFF2-40B4-BE49-F238E27FC236}">
                <a16:creationId xmlns:a16="http://schemas.microsoft.com/office/drawing/2014/main" id="{80C8394C-7A26-73CE-A7B6-3A887A7746D6}"/>
              </a:ext>
            </a:extLst>
          </p:cNvPr>
          <p:cNvPicPr>
            <a:picLocks noChangeAspect="1"/>
          </p:cNvPicPr>
          <p:nvPr/>
        </p:nvPicPr>
        <p:blipFill>
          <a:blip r:embed="rId6"/>
          <a:stretch>
            <a:fillRect/>
          </a:stretch>
        </p:blipFill>
        <p:spPr>
          <a:xfrm>
            <a:off x="565150" y="3397850"/>
            <a:ext cx="1485000" cy="1980000"/>
          </a:xfrm>
          <a:prstGeom prst="rect">
            <a:avLst/>
          </a:prstGeom>
        </p:spPr>
      </p:pic>
      <p:pic>
        <p:nvPicPr>
          <p:cNvPr id="13" name="Afbeelding 12" descr="Afbeelding met persoon, kleding, Elleboog, Fitness&#10;&#10;Automatisch gegenereerde beschrijving">
            <a:extLst>
              <a:ext uri="{FF2B5EF4-FFF2-40B4-BE49-F238E27FC236}">
                <a16:creationId xmlns:a16="http://schemas.microsoft.com/office/drawing/2014/main" id="{E075D394-1E98-E91C-50C7-FB7D14842929}"/>
              </a:ext>
            </a:extLst>
          </p:cNvPr>
          <p:cNvPicPr>
            <a:picLocks noChangeAspect="1"/>
          </p:cNvPicPr>
          <p:nvPr/>
        </p:nvPicPr>
        <p:blipFill>
          <a:blip r:embed="rId7"/>
          <a:stretch>
            <a:fillRect/>
          </a:stretch>
        </p:blipFill>
        <p:spPr>
          <a:xfrm>
            <a:off x="2123923" y="3397850"/>
            <a:ext cx="1485000" cy="1980000"/>
          </a:xfrm>
          <a:prstGeom prst="rect">
            <a:avLst/>
          </a:prstGeom>
        </p:spPr>
      </p:pic>
      <p:pic>
        <p:nvPicPr>
          <p:cNvPr id="19" name="Afbeelding 18" descr="Afbeelding met persoon, Fitness, Elleboog, kleding&#10;&#10;Automatisch gegenereerde beschrijving">
            <a:extLst>
              <a:ext uri="{FF2B5EF4-FFF2-40B4-BE49-F238E27FC236}">
                <a16:creationId xmlns:a16="http://schemas.microsoft.com/office/drawing/2014/main" id="{A5790BDA-2884-97BD-3A73-9AE9FB26DC81}"/>
              </a:ext>
            </a:extLst>
          </p:cNvPr>
          <p:cNvPicPr>
            <a:picLocks noChangeAspect="1"/>
          </p:cNvPicPr>
          <p:nvPr/>
        </p:nvPicPr>
        <p:blipFill>
          <a:blip r:embed="rId8"/>
          <a:stretch>
            <a:fillRect/>
          </a:stretch>
        </p:blipFill>
        <p:spPr>
          <a:xfrm>
            <a:off x="3682696" y="3397850"/>
            <a:ext cx="1485000" cy="1980000"/>
          </a:xfrm>
          <a:prstGeom prst="rect">
            <a:avLst/>
          </a:prstGeom>
        </p:spPr>
      </p:pic>
      <p:pic>
        <p:nvPicPr>
          <p:cNvPr id="29" name="Afbeelding 28" descr="Afbeelding met tekst, kleding, persoon, Menselijk gezicht&#10;&#10;Automatisch gegenereerde beschrijving">
            <a:extLst>
              <a:ext uri="{FF2B5EF4-FFF2-40B4-BE49-F238E27FC236}">
                <a16:creationId xmlns:a16="http://schemas.microsoft.com/office/drawing/2014/main" id="{3490DA38-9271-5361-2034-BBB5A32EBCAA}"/>
              </a:ext>
            </a:extLst>
          </p:cNvPr>
          <p:cNvPicPr>
            <a:picLocks noChangeAspect="1"/>
          </p:cNvPicPr>
          <p:nvPr/>
        </p:nvPicPr>
        <p:blipFill>
          <a:blip r:embed="rId9"/>
          <a:stretch>
            <a:fillRect/>
          </a:stretch>
        </p:blipFill>
        <p:spPr>
          <a:xfrm>
            <a:off x="5241469" y="3397850"/>
            <a:ext cx="1485000" cy="1980000"/>
          </a:xfrm>
          <a:prstGeom prst="rect">
            <a:avLst/>
          </a:prstGeom>
        </p:spPr>
      </p:pic>
    </p:spTree>
    <p:extLst>
      <p:ext uri="{BB962C8B-B14F-4D97-AF65-F5344CB8AC3E}">
        <p14:creationId xmlns:p14="http://schemas.microsoft.com/office/powerpoint/2010/main" val="3564957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E369EB73-7BBC-F5FD-6DFA-3FF44ED9E8D2}"/>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De uniforme IHF gebaren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D9E68FDF-6DE4-DA7B-6D2B-65DC6897F4A6}"/>
              </a:ext>
            </a:extLst>
          </p:cNvPr>
          <p:cNvSpPr txBox="1">
            <a:spLocks noChangeArrowheads="1"/>
          </p:cNvSpPr>
          <p:nvPr/>
        </p:nvSpPr>
        <p:spPr bwMode="auto">
          <a:xfrm>
            <a:off x="565150" y="2490788"/>
            <a:ext cx="5605463" cy="3794125"/>
          </a:xfrm>
          <a:prstGeom prst="rect">
            <a:avLst/>
          </a:prstGeom>
          <a:noFill/>
          <a:ln>
            <a:noFill/>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buNone/>
              <a:defRPr/>
            </a:pPr>
            <a:endParaRPr lang="nl-NL" altLang="nl-NL" sz="1600" dirty="0"/>
          </a:p>
          <a:p>
            <a:pPr marL="0" indent="0" eaLnBrk="1" hangingPunct="1">
              <a:buNone/>
              <a:defRPr/>
            </a:pPr>
            <a:endParaRPr lang="nl-NL" altLang="nl-NL" sz="1600" dirty="0"/>
          </a:p>
          <a:p>
            <a:pPr marL="457200" lvl="1" indent="0" eaLnBrk="1" hangingPunct="1">
              <a:buNone/>
              <a:defRPr/>
            </a:pPr>
            <a:endParaRPr lang="nl-NL" altLang="nl-NL" sz="1400" dirty="0"/>
          </a:p>
          <a:p>
            <a:pPr marL="457200" lvl="1" indent="0" eaLnBrk="1" hangingPunct="1">
              <a:buFont typeface="Arial" panose="020B0604020202020204" pitchFamily="34" charset="0"/>
              <a:buNone/>
              <a:defRPr/>
            </a:pPr>
            <a:endParaRPr lang="nl-NL" altLang="nl-NL" sz="1400" dirty="0"/>
          </a:p>
        </p:txBody>
      </p:sp>
      <p:pic>
        <p:nvPicPr>
          <p:cNvPr id="7" name="Afbeelding 6" descr="Afbeelding met kleding, persoon, Menselijk gezicht, Elleboog&#10;&#10;Automatisch gegenereerde beschrijving">
            <a:extLst>
              <a:ext uri="{FF2B5EF4-FFF2-40B4-BE49-F238E27FC236}">
                <a16:creationId xmlns:a16="http://schemas.microsoft.com/office/drawing/2014/main" id="{B6903C86-7A94-D22E-3549-25A47A72F237}"/>
              </a:ext>
            </a:extLst>
          </p:cNvPr>
          <p:cNvPicPr>
            <a:picLocks noChangeAspect="1"/>
          </p:cNvPicPr>
          <p:nvPr/>
        </p:nvPicPr>
        <p:blipFill>
          <a:blip r:embed="rId6"/>
          <a:stretch>
            <a:fillRect/>
          </a:stretch>
        </p:blipFill>
        <p:spPr>
          <a:xfrm>
            <a:off x="567949" y="3217421"/>
            <a:ext cx="1755000" cy="2340000"/>
          </a:xfrm>
          <a:prstGeom prst="rect">
            <a:avLst/>
          </a:prstGeom>
        </p:spPr>
      </p:pic>
      <p:pic>
        <p:nvPicPr>
          <p:cNvPr id="17" name="Afbeelding 16" descr="Afbeelding met kleding, Menselijk gezicht, persoon, tekst&#10;&#10;Automatisch gegenereerde beschrijving">
            <a:extLst>
              <a:ext uri="{FF2B5EF4-FFF2-40B4-BE49-F238E27FC236}">
                <a16:creationId xmlns:a16="http://schemas.microsoft.com/office/drawing/2014/main" id="{2669A606-6483-9B1E-3A7E-ABE7755703BB}"/>
              </a:ext>
            </a:extLst>
          </p:cNvPr>
          <p:cNvPicPr>
            <a:picLocks noChangeAspect="1"/>
          </p:cNvPicPr>
          <p:nvPr/>
        </p:nvPicPr>
        <p:blipFill>
          <a:blip r:embed="rId7"/>
          <a:stretch>
            <a:fillRect/>
          </a:stretch>
        </p:blipFill>
        <p:spPr>
          <a:xfrm>
            <a:off x="2654687" y="3217421"/>
            <a:ext cx="1755000" cy="2340000"/>
          </a:xfrm>
          <a:prstGeom prst="rect">
            <a:avLst/>
          </a:prstGeom>
        </p:spPr>
      </p:pic>
      <p:pic>
        <p:nvPicPr>
          <p:cNvPr id="28" name="Afbeelding 27" descr="Afbeelding met kleding, persoon, Elleboog, Menselijk gezicht&#10;&#10;Automatisch gegenereerde beschrijving">
            <a:extLst>
              <a:ext uri="{FF2B5EF4-FFF2-40B4-BE49-F238E27FC236}">
                <a16:creationId xmlns:a16="http://schemas.microsoft.com/office/drawing/2014/main" id="{D0DF60F4-223F-E3B6-32EE-BF464E3C04D5}"/>
              </a:ext>
            </a:extLst>
          </p:cNvPr>
          <p:cNvPicPr>
            <a:picLocks noChangeAspect="1"/>
          </p:cNvPicPr>
          <p:nvPr/>
        </p:nvPicPr>
        <p:blipFill>
          <a:blip r:embed="rId8"/>
          <a:stretch>
            <a:fillRect/>
          </a:stretch>
        </p:blipFill>
        <p:spPr>
          <a:xfrm>
            <a:off x="4732174" y="3217421"/>
            <a:ext cx="1755000" cy="2340000"/>
          </a:xfrm>
          <a:prstGeom prst="rect">
            <a:avLst/>
          </a:prstGeom>
        </p:spPr>
      </p:pic>
    </p:spTree>
    <p:extLst>
      <p:ext uri="{BB962C8B-B14F-4D97-AF65-F5344CB8AC3E}">
        <p14:creationId xmlns:p14="http://schemas.microsoft.com/office/powerpoint/2010/main" val="2088561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K handbal 2011 « Sportvloeren">
            <a:extLst>
              <a:ext uri="{FF2B5EF4-FFF2-40B4-BE49-F238E27FC236}">
                <a16:creationId xmlns:a16="http://schemas.microsoft.com/office/drawing/2014/main" id="{E160DDE8-3F29-4CAC-6E71-25435E2875E5}"/>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D9E68FDF-6DE4-DA7B-6D2B-65DC6897F4A6}"/>
              </a:ext>
            </a:extLst>
          </p:cNvPr>
          <p:cNvSpPr txBox="1">
            <a:spLocks noChangeArrowheads="1"/>
          </p:cNvSpPr>
          <p:nvPr/>
        </p:nvSpPr>
        <p:spPr bwMode="auto">
          <a:xfrm>
            <a:off x="565150" y="2490788"/>
            <a:ext cx="5605463"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fontAlgn="auto">
              <a:spcAft>
                <a:spcPts val="0"/>
              </a:spcAft>
              <a:buNone/>
              <a:defRPr/>
            </a:pPr>
            <a:r>
              <a:rPr lang="nl-NL" sz="3200" b="1" dirty="0"/>
              <a:t>Vragen?</a:t>
            </a:r>
          </a:p>
        </p:txBody>
      </p:sp>
      <p:sp>
        <p:nvSpPr>
          <p:cNvPr id="4" name="Titel 1">
            <a:extLst>
              <a:ext uri="{FF2B5EF4-FFF2-40B4-BE49-F238E27FC236}">
                <a16:creationId xmlns:a16="http://schemas.microsoft.com/office/drawing/2014/main" id="{5166EDE6-0406-2604-2358-8D146DA6139B}"/>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Afsluiting</a:t>
            </a:r>
          </a:p>
        </p:txBody>
      </p:sp>
    </p:spTree>
    <p:extLst>
      <p:ext uri="{BB962C8B-B14F-4D97-AF65-F5344CB8AC3E}">
        <p14:creationId xmlns:p14="http://schemas.microsoft.com/office/powerpoint/2010/main" val="966251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D7A332C8-10DB-5BF1-BA8C-1DD69B260933}"/>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Programma</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11" name="Tijdelijke aanduiding voor inhoud 2">
            <a:extLst>
              <a:ext uri="{FF2B5EF4-FFF2-40B4-BE49-F238E27FC236}">
                <a16:creationId xmlns:a16="http://schemas.microsoft.com/office/drawing/2014/main" id="{EE4C2D18-2DFD-05EE-B551-5027C7A5A27E}"/>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endParaRPr lang="nl-NL" altLang="nl-NL" sz="1600" b="1" i="1" u="sng" dirty="0"/>
          </a:p>
          <a:p>
            <a:pPr marL="0" indent="0" eaLnBrk="1" hangingPunct="1">
              <a:lnSpc>
                <a:spcPct val="100000"/>
              </a:lnSpc>
              <a:spcBef>
                <a:spcPts val="0"/>
              </a:spcBef>
              <a:buNone/>
              <a:defRPr/>
            </a:pPr>
            <a:r>
              <a:rPr lang="nl-NL" altLang="nl-NL" sz="1600" b="1" i="1" dirty="0"/>
              <a:t>		</a:t>
            </a:r>
            <a:r>
              <a:rPr lang="nl-NL" altLang="nl-NL" sz="1600" b="1" i="1" u="sng" dirty="0"/>
              <a:t>Deel I:</a:t>
            </a:r>
          </a:p>
          <a:p>
            <a:pPr marL="0" indent="0" eaLnBrk="1" hangingPunct="1">
              <a:lnSpc>
                <a:spcPct val="100000"/>
              </a:lnSpc>
              <a:spcBef>
                <a:spcPts val="0"/>
              </a:spcBef>
              <a:buNone/>
              <a:defRPr/>
            </a:pPr>
            <a:r>
              <a:rPr lang="nl-NL" altLang="nl-NL" sz="1600" dirty="0"/>
              <a:t>		Introductie spelregelbewijs</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600" b="1" i="1" dirty="0"/>
              <a:t>		</a:t>
            </a:r>
            <a:r>
              <a:rPr lang="nl-NL" altLang="nl-NL" sz="1600" b="1" i="1" u="sng" dirty="0"/>
              <a:t>Deel II:</a:t>
            </a:r>
          </a:p>
          <a:p>
            <a:pPr marL="0" indent="0" eaLnBrk="1" hangingPunct="1">
              <a:lnSpc>
                <a:spcPct val="100000"/>
              </a:lnSpc>
              <a:spcBef>
                <a:spcPts val="0"/>
              </a:spcBef>
              <a:buNone/>
              <a:defRPr/>
            </a:pPr>
            <a:r>
              <a:rPr lang="nl-NL" altLang="nl-NL" sz="1600" dirty="0"/>
              <a:t>		De wedstrijdvoorbereiding</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600" b="1" i="1" dirty="0"/>
              <a:t>		</a:t>
            </a:r>
            <a:r>
              <a:rPr lang="nl-NL" altLang="nl-NL" sz="1600" b="1" i="1" u="sng" dirty="0"/>
              <a:t>Deel III:</a:t>
            </a:r>
          </a:p>
          <a:p>
            <a:pPr marL="0" indent="0" eaLnBrk="1" hangingPunct="1">
              <a:lnSpc>
                <a:spcPct val="100000"/>
              </a:lnSpc>
              <a:spcBef>
                <a:spcPts val="0"/>
              </a:spcBef>
              <a:buNone/>
              <a:defRPr/>
            </a:pPr>
            <a:r>
              <a:rPr lang="nl-NL" altLang="nl-NL" sz="1600" dirty="0"/>
              <a:t>		De wedstrijd</a:t>
            </a:r>
          </a:p>
        </p:txBody>
      </p:sp>
      <p:pic>
        <p:nvPicPr>
          <p:cNvPr id="10" name="Picture 2">
            <a:extLst>
              <a:ext uri="{FF2B5EF4-FFF2-40B4-BE49-F238E27FC236}">
                <a16:creationId xmlns:a16="http://schemas.microsoft.com/office/drawing/2014/main" id="{9E8C76F5-3FF4-CC36-9824-0414B1BD8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4093" y="402785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D75933EE-0193-7093-FC43-7F0F0E24CC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4093" y="285330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E284C9E9-D81F-0588-281A-D5FEA31556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4093" y="5297863"/>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14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K handbal 2011 « Sportvloeren">
            <a:extLst>
              <a:ext uri="{FF2B5EF4-FFF2-40B4-BE49-F238E27FC236}">
                <a16:creationId xmlns:a16="http://schemas.microsoft.com/office/drawing/2014/main" id="{1B8D589A-B10E-F96F-6E1B-2A9594B6E72B}"/>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722" y="3063221"/>
            <a:ext cx="6959600" cy="2507682"/>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D9E68FDF-6DE4-DA7B-6D2B-65DC6897F4A6}"/>
              </a:ext>
            </a:extLst>
          </p:cNvPr>
          <p:cNvSpPr txBox="1">
            <a:spLocks noChangeArrowheads="1"/>
          </p:cNvSpPr>
          <p:nvPr/>
        </p:nvSpPr>
        <p:spPr bwMode="auto">
          <a:xfrm>
            <a:off x="565150" y="2490788"/>
            <a:ext cx="5605463"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fontAlgn="auto">
              <a:spcAft>
                <a:spcPts val="0"/>
              </a:spcAft>
              <a:buNone/>
              <a:defRPr/>
            </a:pPr>
            <a:r>
              <a:rPr lang="nl-NL" sz="3200" b="1" dirty="0"/>
              <a:t>De wedstrijd</a:t>
            </a:r>
          </a:p>
        </p:txBody>
      </p:sp>
      <p:sp>
        <p:nvSpPr>
          <p:cNvPr id="4" name="Titel 1">
            <a:extLst>
              <a:ext uri="{FF2B5EF4-FFF2-40B4-BE49-F238E27FC236}">
                <a16:creationId xmlns:a16="http://schemas.microsoft.com/office/drawing/2014/main" id="{C4DC036B-2262-235B-2B7E-FBD429B5A935}"/>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Deel III</a:t>
            </a:r>
          </a:p>
        </p:txBody>
      </p:sp>
      <p:pic>
        <p:nvPicPr>
          <p:cNvPr id="10" name="Picture 6">
            <a:extLst>
              <a:ext uri="{FF2B5EF4-FFF2-40B4-BE49-F238E27FC236}">
                <a16:creationId xmlns:a16="http://schemas.microsoft.com/office/drawing/2014/main" id="{6D6E194F-4853-B4FC-AC03-C11F977C3D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7377" y="3361850"/>
            <a:ext cx="1026000" cy="10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397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706FA60D-FA35-F405-3DD7-00CF39ED910E}"/>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Het spelen van de bal</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2B970BA1-19C7-7A3F-0FA6-47FB2FC8DA13}"/>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400" i="1" u="sng" dirty="0"/>
              <a:t>Wanneer mag je de bal wel spelen en wanneer mag je de bal niet spelen?</a:t>
            </a:r>
          </a:p>
          <a:p>
            <a:pPr marL="0" indent="0" algn="just" eaLnBrk="1" hangingPunct="1">
              <a:lnSpc>
                <a:spcPct val="100000"/>
              </a:lnSpc>
              <a:spcBef>
                <a:spcPts val="0"/>
              </a:spcBef>
              <a:buNone/>
              <a:defRPr/>
            </a:pPr>
            <a:r>
              <a:rPr lang="nl-NL" altLang="nl-NL" sz="1200" dirty="0"/>
              <a:t>De bal mag gespeeld worden met het hele lichaam vanaf de knie. Onder de knie wordt dit beschouwd als ‘voetbal’. Daarbij mag de bal op elke manier gespeeld worden zolang dit geen gevaar oplevert voor de tegenstander.</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Tippen en stuiten:</a:t>
            </a:r>
          </a:p>
          <a:p>
            <a:pPr eaLnBrk="1" hangingPunct="1">
              <a:lnSpc>
                <a:spcPct val="100000"/>
              </a:lnSpc>
              <a:spcBef>
                <a:spcPts val="0"/>
              </a:spcBef>
              <a:defRPr/>
            </a:pPr>
            <a:r>
              <a:rPr lang="nl-NL" altLang="nl-NL" sz="1200" dirty="0"/>
              <a:t>Je mag onbeperkt tippen;</a:t>
            </a:r>
          </a:p>
          <a:p>
            <a:pPr eaLnBrk="1" hangingPunct="1">
              <a:lnSpc>
                <a:spcPct val="100000"/>
              </a:lnSpc>
              <a:spcBef>
                <a:spcPts val="0"/>
              </a:spcBef>
              <a:defRPr/>
            </a:pPr>
            <a:r>
              <a:rPr lang="nl-NL" altLang="nl-NL" sz="1200" dirty="0"/>
              <a:t>Pak je de bal vast, mag je nog drie passen maken (loopregel) en daarna moet je de bal afspelen of werpen;</a:t>
            </a:r>
          </a:p>
          <a:p>
            <a:pPr eaLnBrk="1" hangingPunct="1">
              <a:lnSpc>
                <a:spcPct val="100000"/>
              </a:lnSpc>
              <a:spcBef>
                <a:spcPts val="0"/>
              </a:spcBef>
              <a:defRPr/>
            </a:pPr>
            <a:r>
              <a:rPr lang="nl-NL" altLang="nl-NL" sz="1200" dirty="0"/>
              <a:t>Hoe werkt dat precies met die drie passen? </a:t>
            </a:r>
          </a:p>
          <a:p>
            <a:pPr marL="0" indent="0" eaLnBrk="1" hangingPunct="1">
              <a:lnSpc>
                <a:spcPct val="100000"/>
              </a:lnSpc>
              <a:spcBef>
                <a:spcPts val="0"/>
              </a:spcBef>
              <a:buNone/>
              <a:defRPr/>
            </a:pPr>
            <a:endParaRPr lang="nl-NL" altLang="nl-NL" sz="1400" dirty="0"/>
          </a:p>
          <a:p>
            <a:pPr marL="0" indent="0" eaLnBrk="1" hangingPunct="1">
              <a:lnSpc>
                <a:spcPct val="100000"/>
              </a:lnSpc>
              <a:spcBef>
                <a:spcPts val="0"/>
              </a:spcBef>
              <a:buNone/>
              <a:defRPr/>
            </a:pPr>
            <a:r>
              <a:rPr lang="nl-NL" altLang="nl-NL" sz="1400" i="1" u="sng" dirty="0"/>
              <a:t>De drie seconden regel:</a:t>
            </a:r>
          </a:p>
          <a:p>
            <a:pPr eaLnBrk="1" hangingPunct="1">
              <a:lnSpc>
                <a:spcPct val="100000"/>
              </a:lnSpc>
              <a:spcBef>
                <a:spcPts val="0"/>
              </a:spcBef>
              <a:defRPr/>
            </a:pPr>
            <a:r>
              <a:rPr lang="nl-NL" altLang="nl-NL" sz="1200" dirty="0"/>
              <a:t>Dit houdt in dat je de bal drie seconden mag vasthouden. Binnen die drie seconden moet je de bal afspelen, een stuit maken of tippen. </a:t>
            </a:r>
          </a:p>
          <a:p>
            <a:pPr marL="0" indent="0" eaLnBrk="1" hangingPunct="1">
              <a:lnSpc>
                <a:spcPct val="100000"/>
              </a:lnSpc>
              <a:spcBef>
                <a:spcPts val="0"/>
              </a:spcBef>
              <a:buNone/>
              <a:defRPr/>
            </a:pPr>
            <a:endParaRPr lang="nl-NL" altLang="nl-NL" sz="1400" dirty="0"/>
          </a:p>
        </p:txBody>
      </p:sp>
    </p:spTree>
    <p:extLst>
      <p:ext uri="{BB962C8B-B14F-4D97-AF65-F5344CB8AC3E}">
        <p14:creationId xmlns:p14="http://schemas.microsoft.com/office/powerpoint/2010/main" val="255939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K handbal 2011 « Sportvloeren">
            <a:extLst>
              <a:ext uri="{FF2B5EF4-FFF2-40B4-BE49-F238E27FC236}">
                <a16:creationId xmlns:a16="http://schemas.microsoft.com/office/drawing/2014/main" id="{70B352E7-7604-A09D-A4BF-1776F6BA44A3}"/>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Passief spel</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10" name="Tijdelijke aanduiding voor inhoud 2">
            <a:extLst>
              <a:ext uri="{FF2B5EF4-FFF2-40B4-BE49-F238E27FC236}">
                <a16:creationId xmlns:a16="http://schemas.microsoft.com/office/drawing/2014/main" id="{8724466F-AFDC-51E2-A9DE-9B61415D31F5}"/>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ts val="0"/>
              </a:spcBef>
              <a:buNone/>
              <a:defRPr/>
            </a:pPr>
            <a:r>
              <a:rPr lang="nl-NL" altLang="nl-NL" sz="1400" dirty="0"/>
              <a:t>Je mag de bal niet in het team houden zonder dat er sprake is van een duidelijke poging om aan te vallen of om te proberen een doelpunt te maken. Als dit het geval is, dat wordt dit passief spel genoemd. </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Wat zijn veelvoorkomende gevallen van passief spel? </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Het gebaar van passief spel eindigt als: </a:t>
            </a:r>
          </a:p>
          <a:p>
            <a:pPr eaLnBrk="1" hangingPunct="1">
              <a:lnSpc>
                <a:spcPct val="100000"/>
              </a:lnSpc>
              <a:spcBef>
                <a:spcPts val="0"/>
              </a:spcBef>
              <a:defRPr/>
            </a:pPr>
            <a:r>
              <a:rPr lang="nl-NL" altLang="nl-NL" sz="1200" dirty="0"/>
              <a:t>Er op doel geschoten is en de bal terugkomt van paal, lat of de keeper;</a:t>
            </a:r>
          </a:p>
          <a:p>
            <a:pPr eaLnBrk="1" hangingPunct="1">
              <a:lnSpc>
                <a:spcPct val="100000"/>
              </a:lnSpc>
              <a:spcBef>
                <a:spcPts val="0"/>
              </a:spcBef>
              <a:defRPr/>
            </a:pPr>
            <a:r>
              <a:rPr lang="nl-NL" altLang="nl-NL" sz="1200" dirty="0"/>
              <a:t>Je in de aanval bent, de scheidsrechter het gebaar voor passief spel heeft gegeven, maar de tegenstander een overtreding maakt die bestraft wordt met een tijdstraf of een gele of rode kaart;</a:t>
            </a:r>
          </a:p>
          <a:p>
            <a:pPr eaLnBrk="1" hangingPunct="1">
              <a:lnSpc>
                <a:spcPct val="100000"/>
              </a:lnSpc>
              <a:spcBef>
                <a:spcPts val="0"/>
              </a:spcBef>
              <a:defRPr/>
            </a:pPr>
            <a:r>
              <a:rPr lang="nl-NL" altLang="nl-NL" sz="1200" dirty="0"/>
              <a:t>Het verdedigende team controle heeft over de bal. </a:t>
            </a:r>
          </a:p>
        </p:txBody>
      </p:sp>
    </p:spTree>
    <p:extLst>
      <p:ext uri="{BB962C8B-B14F-4D97-AF65-F5344CB8AC3E}">
        <p14:creationId xmlns:p14="http://schemas.microsoft.com/office/powerpoint/2010/main" val="3601236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F20E39B3-5E52-66EC-15A5-6311E43A0A23}"/>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Acties en overtredingen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5AB5D909-7572-7A98-E2E1-A3254EEDACF4}"/>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ts val="0"/>
              </a:spcBef>
              <a:buNone/>
              <a:defRPr/>
            </a:pPr>
            <a:r>
              <a:rPr lang="nl-NL" altLang="nl-NL" sz="1400" dirty="0"/>
              <a:t>Tijdens een wedstrijd probeer je natuurlijk in bezit van de bal te komen of </a:t>
            </a:r>
          </a:p>
          <a:p>
            <a:pPr marL="0" indent="0" algn="just" eaLnBrk="1" hangingPunct="1">
              <a:lnSpc>
                <a:spcPct val="100000"/>
              </a:lnSpc>
              <a:spcBef>
                <a:spcPts val="0"/>
              </a:spcBef>
              <a:buNone/>
              <a:defRPr/>
            </a:pPr>
            <a:r>
              <a:rPr lang="nl-NL" altLang="nl-NL" sz="1400" dirty="0"/>
              <a:t>de tegenstander zodanig te hinderen dat hij geen doelpunt kan maken. </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Wat mag wel en wat mag niet?</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Wanneer krijg je een persoonlijke straf?</a:t>
            </a:r>
          </a:p>
          <a:p>
            <a:pPr eaLnBrk="1" hangingPunct="1">
              <a:lnSpc>
                <a:spcPct val="100000"/>
              </a:lnSpc>
              <a:spcBef>
                <a:spcPts val="0"/>
              </a:spcBef>
              <a:defRPr/>
            </a:pPr>
            <a:r>
              <a:rPr lang="nl-NL" altLang="nl-NL" sz="1200" dirty="0"/>
              <a:t>Als je tijdens de wedstrijd een overtreding maakt die niet op de bal, maar hoofdzakelijk op het lichaam van je tegenstander is gericht; </a:t>
            </a:r>
          </a:p>
          <a:p>
            <a:pPr eaLnBrk="1" hangingPunct="1">
              <a:lnSpc>
                <a:spcPct val="100000"/>
              </a:lnSpc>
              <a:spcBef>
                <a:spcPts val="0"/>
              </a:spcBef>
              <a:defRPr/>
            </a:pPr>
            <a:r>
              <a:rPr lang="nl-NL" altLang="nl-NL" sz="1200" dirty="0"/>
              <a:t>Straffen welke gegeven kunnen worden: </a:t>
            </a:r>
          </a:p>
          <a:p>
            <a:pPr lvl="1" eaLnBrk="1" hangingPunct="1">
              <a:lnSpc>
                <a:spcPct val="100000"/>
              </a:lnSpc>
              <a:spcBef>
                <a:spcPts val="0"/>
              </a:spcBef>
              <a:defRPr/>
            </a:pPr>
            <a:r>
              <a:rPr lang="nl-NL" altLang="nl-NL" sz="1000" dirty="0"/>
              <a:t>Gele kaart (waarschuwing)</a:t>
            </a:r>
          </a:p>
          <a:p>
            <a:pPr lvl="1" eaLnBrk="1" hangingPunct="1">
              <a:lnSpc>
                <a:spcPct val="100000"/>
              </a:lnSpc>
              <a:spcBef>
                <a:spcPts val="0"/>
              </a:spcBef>
              <a:defRPr/>
            </a:pPr>
            <a:r>
              <a:rPr lang="nl-NL" altLang="nl-NL" sz="1000" dirty="0"/>
              <a:t>2-minutenstraf</a:t>
            </a:r>
          </a:p>
          <a:p>
            <a:pPr lvl="1" eaLnBrk="1" hangingPunct="1">
              <a:lnSpc>
                <a:spcPct val="100000"/>
              </a:lnSpc>
              <a:spcBef>
                <a:spcPts val="0"/>
              </a:spcBef>
              <a:defRPr/>
            </a:pPr>
            <a:r>
              <a:rPr lang="nl-NL" altLang="nl-NL" sz="1000" dirty="0"/>
              <a:t>Rode kaart (diskwalificatie)</a:t>
            </a:r>
          </a:p>
          <a:p>
            <a:pPr lvl="1" eaLnBrk="1" hangingPunct="1">
              <a:lnSpc>
                <a:spcPct val="100000"/>
              </a:lnSpc>
              <a:spcBef>
                <a:spcPts val="0"/>
              </a:spcBef>
              <a:defRPr/>
            </a:pPr>
            <a:r>
              <a:rPr lang="nl-NL" altLang="nl-NL" sz="1000" dirty="0"/>
              <a:t>Rode kaart plus blauwe kaart (diskwalificatie met schriftelijk rapport)</a:t>
            </a:r>
          </a:p>
        </p:txBody>
      </p:sp>
      <p:pic>
        <p:nvPicPr>
          <p:cNvPr id="7" name="Picture 10">
            <a:extLst>
              <a:ext uri="{FF2B5EF4-FFF2-40B4-BE49-F238E27FC236}">
                <a16:creationId xmlns:a16="http://schemas.microsoft.com/office/drawing/2014/main" id="{E46D65E3-DC96-F9E7-462E-FE4C9BE887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2939" y="2421218"/>
            <a:ext cx="1026000" cy="10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251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CCACC618-8286-276D-6FC9-7D65E15E83DD}"/>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Acties en overtredingen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C3648D14-C76C-4774-1B31-8A7CE0325570}"/>
              </a:ext>
            </a:extLst>
          </p:cNvPr>
          <p:cNvSpPr txBox="1">
            <a:spLocks noChangeArrowheads="1"/>
          </p:cNvSpPr>
          <p:nvPr/>
        </p:nvSpPr>
        <p:spPr bwMode="auto">
          <a:xfrm>
            <a:off x="565150" y="2490788"/>
            <a:ext cx="6365278"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600" b="1" dirty="0"/>
              <a:t>Gele kaart </a:t>
            </a:r>
            <a:r>
              <a:rPr lang="nl-NL" altLang="nl-NL" sz="1400" b="1" dirty="0"/>
              <a:t>(waarschuwing)</a:t>
            </a:r>
          </a:p>
          <a:p>
            <a:pPr marL="0" indent="0" eaLnBrk="1" hangingPunct="1">
              <a:lnSpc>
                <a:spcPct val="100000"/>
              </a:lnSpc>
              <a:spcBef>
                <a:spcPts val="0"/>
              </a:spcBef>
              <a:buNone/>
              <a:defRPr/>
            </a:pPr>
            <a:r>
              <a:rPr lang="nl-NL" altLang="nl-NL" sz="1400" i="1" u="sng" dirty="0"/>
              <a:t>Hoe werkt een gele kaart (waarschuwing):</a:t>
            </a:r>
          </a:p>
          <a:p>
            <a:pPr eaLnBrk="1" hangingPunct="1">
              <a:lnSpc>
                <a:spcPct val="100000"/>
              </a:lnSpc>
              <a:spcBef>
                <a:spcPts val="0"/>
              </a:spcBef>
              <a:defRPr/>
            </a:pPr>
            <a:r>
              <a:rPr lang="nl-NL" altLang="nl-NL" sz="1200" dirty="0"/>
              <a:t>Een speler kan maar één keer een waarschuwing krijgen;</a:t>
            </a:r>
          </a:p>
          <a:p>
            <a:pPr eaLnBrk="1" hangingPunct="1">
              <a:lnSpc>
                <a:spcPct val="100000"/>
              </a:lnSpc>
              <a:spcBef>
                <a:spcPts val="0"/>
              </a:spcBef>
              <a:defRPr/>
            </a:pPr>
            <a:r>
              <a:rPr lang="nl-NL" altLang="nl-NL" sz="1200" dirty="0"/>
              <a:t>Een volgende overtreding zal bestraft worden met een 2-minutenstraf;</a:t>
            </a:r>
          </a:p>
          <a:p>
            <a:pPr eaLnBrk="1" hangingPunct="1">
              <a:lnSpc>
                <a:spcPct val="100000"/>
              </a:lnSpc>
              <a:spcBef>
                <a:spcPts val="0"/>
              </a:spcBef>
              <a:defRPr/>
            </a:pPr>
            <a:r>
              <a:rPr lang="nl-NL" altLang="nl-NL" sz="1200" dirty="0"/>
              <a:t>Alle spelers van één team kunnen er samen niet meer dan 3 krijgen;</a:t>
            </a:r>
          </a:p>
          <a:p>
            <a:pPr eaLnBrk="1" hangingPunct="1">
              <a:lnSpc>
                <a:spcPct val="100000"/>
              </a:lnSpc>
              <a:spcBef>
                <a:spcPts val="0"/>
              </a:spcBef>
              <a:defRPr/>
            </a:pPr>
            <a:r>
              <a:rPr lang="nl-NL" altLang="nl-NL" sz="1200" dirty="0"/>
              <a:t>Van de begeleiders kan er maar één een waarschuwing krijgen.</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Een gele kaart (waarschuwing) krijg je als je:</a:t>
            </a:r>
          </a:p>
          <a:p>
            <a:pPr eaLnBrk="1" hangingPunct="1">
              <a:lnSpc>
                <a:spcPct val="100000"/>
              </a:lnSpc>
              <a:spcBef>
                <a:spcPts val="0"/>
              </a:spcBef>
              <a:defRPr/>
            </a:pPr>
            <a:r>
              <a:rPr lang="nl-NL" altLang="nl-NL" sz="1200" dirty="0"/>
              <a:t>Protesteert tegen de beslissingen van de scheidsrechter;</a:t>
            </a:r>
          </a:p>
          <a:p>
            <a:pPr eaLnBrk="1" hangingPunct="1">
              <a:lnSpc>
                <a:spcPct val="100000"/>
              </a:lnSpc>
              <a:spcBef>
                <a:spcPts val="0"/>
              </a:spcBef>
              <a:defRPr/>
            </a:pPr>
            <a:r>
              <a:rPr lang="nl-NL" altLang="nl-NL" sz="1200" dirty="0"/>
              <a:t>Een tegenstander probeert af te leiden;</a:t>
            </a:r>
          </a:p>
          <a:p>
            <a:pPr eaLnBrk="1" hangingPunct="1">
              <a:lnSpc>
                <a:spcPct val="100000"/>
              </a:lnSpc>
              <a:spcBef>
                <a:spcPts val="0"/>
              </a:spcBef>
              <a:defRPr/>
            </a:pPr>
            <a:r>
              <a:rPr lang="nl-NL" altLang="nl-NL" sz="1200" dirty="0"/>
              <a:t>Vaker geen 3-meter afstand houdt als de tegenstander een worp wil nemen;</a:t>
            </a:r>
          </a:p>
          <a:p>
            <a:pPr eaLnBrk="1" hangingPunct="1">
              <a:lnSpc>
                <a:spcPct val="100000"/>
              </a:lnSpc>
              <a:spcBef>
                <a:spcPts val="0"/>
              </a:spcBef>
              <a:defRPr/>
            </a:pPr>
            <a:r>
              <a:rPr lang="nl-NL" altLang="nl-NL" sz="1200" dirty="0"/>
              <a:t>Misleiden van de scheidsrechter door “toneelspel”;</a:t>
            </a:r>
          </a:p>
          <a:p>
            <a:pPr eaLnBrk="1" hangingPunct="1">
              <a:lnSpc>
                <a:spcPct val="100000"/>
              </a:lnSpc>
              <a:spcBef>
                <a:spcPts val="0"/>
              </a:spcBef>
              <a:defRPr/>
            </a:pPr>
            <a:r>
              <a:rPr lang="nl-NL" altLang="nl-NL" sz="1200" dirty="0"/>
              <a:t>Met de voet of het onderbeen een schot of een pass blokkeren met opzet;</a:t>
            </a:r>
          </a:p>
          <a:p>
            <a:pPr eaLnBrk="1" hangingPunct="1">
              <a:lnSpc>
                <a:spcPct val="100000"/>
              </a:lnSpc>
              <a:spcBef>
                <a:spcPts val="0"/>
              </a:spcBef>
              <a:defRPr/>
            </a:pPr>
            <a:r>
              <a:rPr lang="nl-NL" altLang="nl-NL" sz="1200" dirty="0"/>
              <a:t>Herhaaldelijk in de cirkel stappen om daar voordeel uit te halen. </a:t>
            </a:r>
          </a:p>
        </p:txBody>
      </p:sp>
    </p:spTree>
    <p:extLst>
      <p:ext uri="{BB962C8B-B14F-4D97-AF65-F5344CB8AC3E}">
        <p14:creationId xmlns:p14="http://schemas.microsoft.com/office/powerpoint/2010/main" val="3383872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CCACC618-8286-276D-6FC9-7D65E15E83DD}"/>
              </a:ext>
            </a:extLst>
          </p:cNvPr>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Acties en overtredingen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pic>
        <p:nvPicPr>
          <p:cNvPr id="5" name="Waarschuwing">
            <a:hlinkClick r:id="" action="ppaction://media"/>
            <a:extLst>
              <a:ext uri="{FF2B5EF4-FFF2-40B4-BE49-F238E27FC236}">
                <a16:creationId xmlns:a16="http://schemas.microsoft.com/office/drawing/2014/main" id="{3FFC6497-4847-DE86-53F1-E08408F04B0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79189" y="2905962"/>
            <a:ext cx="5760000" cy="3240000"/>
          </a:xfrm>
          <a:prstGeom prst="rect">
            <a:avLst/>
          </a:prstGeom>
        </p:spPr>
      </p:pic>
    </p:spTree>
    <p:extLst>
      <p:ext uri="{BB962C8B-B14F-4D97-AF65-F5344CB8AC3E}">
        <p14:creationId xmlns:p14="http://schemas.microsoft.com/office/powerpoint/2010/main" val="416154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8E65F2CD-7A0A-CAE0-62F5-0B90D8D95D88}"/>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Acties en overtredingen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6B3D8632-A160-C5C9-95F2-63F8E03F4A68}"/>
              </a:ext>
            </a:extLst>
          </p:cNvPr>
          <p:cNvSpPr txBox="1">
            <a:spLocks noChangeArrowheads="1"/>
          </p:cNvSpPr>
          <p:nvPr/>
        </p:nvSpPr>
        <p:spPr bwMode="auto">
          <a:xfrm>
            <a:off x="565150" y="2490788"/>
            <a:ext cx="6365278"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600" b="1" dirty="0"/>
              <a:t>2-minutenstraf</a:t>
            </a:r>
          </a:p>
          <a:p>
            <a:pPr marL="0" indent="0" eaLnBrk="1" hangingPunct="1">
              <a:lnSpc>
                <a:spcPct val="100000"/>
              </a:lnSpc>
              <a:spcBef>
                <a:spcPts val="0"/>
              </a:spcBef>
              <a:buNone/>
              <a:defRPr/>
            </a:pPr>
            <a:r>
              <a:rPr lang="nl-NL" altLang="nl-NL" sz="1400" i="1" u="sng" dirty="0"/>
              <a:t>Hoe werkt een 2-minutenstraf:</a:t>
            </a:r>
          </a:p>
          <a:p>
            <a:pPr eaLnBrk="1" hangingPunct="1">
              <a:lnSpc>
                <a:spcPct val="100000"/>
              </a:lnSpc>
              <a:spcBef>
                <a:spcPts val="0"/>
              </a:spcBef>
              <a:defRPr/>
            </a:pPr>
            <a:r>
              <a:rPr lang="nl-NL" altLang="nl-NL" sz="1200" dirty="0"/>
              <a:t>Een speler kan ten hoogste drie keer een tijdelijke uitsluiting krijgen;</a:t>
            </a:r>
          </a:p>
          <a:p>
            <a:pPr eaLnBrk="1" hangingPunct="1">
              <a:lnSpc>
                <a:spcPct val="100000"/>
              </a:lnSpc>
              <a:spcBef>
                <a:spcPts val="0"/>
              </a:spcBef>
              <a:defRPr/>
            </a:pPr>
            <a:r>
              <a:rPr lang="nl-NL" altLang="nl-NL" sz="1200" dirty="0"/>
              <a:t>Je moet van het veld af en mag na de eerste en tweede tijdstraf na 2 minuten weer meespelen;</a:t>
            </a:r>
          </a:p>
          <a:p>
            <a:pPr eaLnBrk="1" hangingPunct="1">
              <a:lnSpc>
                <a:spcPct val="100000"/>
              </a:lnSpc>
              <a:spcBef>
                <a:spcPts val="0"/>
              </a:spcBef>
              <a:defRPr/>
            </a:pPr>
            <a:r>
              <a:rPr lang="nl-NL" altLang="nl-NL" sz="1200" dirty="0"/>
              <a:t>Bij een derde tijdstraf volgt een diskwalificatie en dan  mag je niet meer verder meespelen;</a:t>
            </a:r>
          </a:p>
          <a:p>
            <a:pPr eaLnBrk="1" hangingPunct="1">
              <a:lnSpc>
                <a:spcPct val="100000"/>
              </a:lnSpc>
              <a:spcBef>
                <a:spcPts val="0"/>
              </a:spcBef>
              <a:defRPr/>
            </a:pPr>
            <a:r>
              <a:rPr lang="nl-NL" altLang="nl-NL" sz="1200" dirty="0"/>
              <a:t>Zijn team speelt die tijd met één speler minder;</a:t>
            </a:r>
          </a:p>
          <a:p>
            <a:pPr eaLnBrk="1" hangingPunct="1">
              <a:lnSpc>
                <a:spcPct val="100000"/>
              </a:lnSpc>
              <a:spcBef>
                <a:spcPts val="0"/>
              </a:spcBef>
              <a:defRPr/>
            </a:pPr>
            <a:r>
              <a:rPr lang="nl-NL" altLang="nl-NL" sz="1200" dirty="0"/>
              <a:t>Van de begeleiders kan er één een keer een 2-minutenstraf krijgen. Hij mag wel op de bank blijven, alleen speelt het team 2 minuten met een speler minder.</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Een 2-minutenstraf krijg je als je:</a:t>
            </a:r>
          </a:p>
          <a:p>
            <a:pPr eaLnBrk="1" hangingPunct="1">
              <a:lnSpc>
                <a:spcPct val="100000"/>
              </a:lnSpc>
              <a:spcBef>
                <a:spcPts val="0"/>
              </a:spcBef>
              <a:defRPr/>
            </a:pPr>
            <a:r>
              <a:rPr lang="nl-NL" altLang="nl-NL" sz="1200" dirty="0"/>
              <a:t>Een overtreding maakt tegen een tegenspeler die op volle snelheid is;</a:t>
            </a:r>
          </a:p>
          <a:p>
            <a:pPr eaLnBrk="1" hangingPunct="1">
              <a:lnSpc>
                <a:spcPct val="100000"/>
              </a:lnSpc>
              <a:spcBef>
                <a:spcPts val="0"/>
              </a:spcBef>
              <a:defRPr/>
            </a:pPr>
            <a:r>
              <a:rPr lang="nl-NL" altLang="nl-NL" sz="1200" dirty="0"/>
              <a:t>Een tegenspeler te lang vasthoudt, neerdrukt of naar de grond trekt;</a:t>
            </a:r>
          </a:p>
          <a:p>
            <a:pPr eaLnBrk="1" hangingPunct="1">
              <a:lnSpc>
                <a:spcPct val="100000"/>
              </a:lnSpc>
              <a:spcBef>
                <a:spcPts val="0"/>
              </a:spcBef>
              <a:defRPr/>
            </a:pPr>
            <a:r>
              <a:rPr lang="nl-NL" altLang="nl-NL" sz="1200" dirty="0"/>
              <a:t>Een overtreding maakt waarbij de tegenstander aan het hoofd, de keel of de nek wordt geraakt;</a:t>
            </a:r>
          </a:p>
          <a:p>
            <a:pPr eaLnBrk="1" hangingPunct="1">
              <a:lnSpc>
                <a:spcPct val="100000"/>
              </a:lnSpc>
              <a:spcBef>
                <a:spcPts val="0"/>
              </a:spcBef>
              <a:defRPr/>
            </a:pPr>
            <a:r>
              <a:rPr lang="nl-NL" altLang="nl-NL" sz="1200" dirty="0"/>
              <a:t>Hard slaat tegen het lichaam of de werp arm van een tegenstander; </a:t>
            </a:r>
          </a:p>
          <a:p>
            <a:pPr eaLnBrk="1" hangingPunct="1">
              <a:lnSpc>
                <a:spcPct val="100000"/>
              </a:lnSpc>
              <a:spcBef>
                <a:spcPts val="0"/>
              </a:spcBef>
              <a:defRPr/>
            </a:pPr>
            <a:r>
              <a:rPr lang="nl-NL" altLang="nl-NL" sz="1200" dirty="0"/>
              <a:t>De tegenstander uit balans brengt, zodat hij de controle over het lichaam verliest.</a:t>
            </a:r>
          </a:p>
        </p:txBody>
      </p:sp>
    </p:spTree>
    <p:extLst>
      <p:ext uri="{BB962C8B-B14F-4D97-AF65-F5344CB8AC3E}">
        <p14:creationId xmlns:p14="http://schemas.microsoft.com/office/powerpoint/2010/main" val="3877699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8E65F2CD-7A0A-CAE0-62F5-0B90D8D95D88}"/>
              </a:ext>
            </a:extLst>
          </p:cNvPr>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Acties en overtredingen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pic>
        <p:nvPicPr>
          <p:cNvPr id="5" name="Tijdstraf">
            <a:hlinkClick r:id="" action="ppaction://media"/>
            <a:extLst>
              <a:ext uri="{FF2B5EF4-FFF2-40B4-BE49-F238E27FC236}">
                <a16:creationId xmlns:a16="http://schemas.microsoft.com/office/drawing/2014/main" id="{49210382-5F4A-2A04-60EF-C1270CBB6EB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79189" y="2905962"/>
            <a:ext cx="5759999" cy="3240000"/>
          </a:xfrm>
          <a:prstGeom prst="rect">
            <a:avLst/>
          </a:prstGeom>
        </p:spPr>
      </p:pic>
    </p:spTree>
    <p:extLst>
      <p:ext uri="{BB962C8B-B14F-4D97-AF65-F5344CB8AC3E}">
        <p14:creationId xmlns:p14="http://schemas.microsoft.com/office/powerpoint/2010/main" val="20379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6B23B4E1-7E10-6359-903F-EC49FCBE21A2}"/>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Acties en overtredingen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37D23A47-70B5-6B8E-E664-4911354D6CAF}"/>
              </a:ext>
            </a:extLst>
          </p:cNvPr>
          <p:cNvSpPr txBox="1">
            <a:spLocks noChangeArrowheads="1"/>
          </p:cNvSpPr>
          <p:nvPr/>
        </p:nvSpPr>
        <p:spPr bwMode="auto">
          <a:xfrm>
            <a:off x="565150" y="2490788"/>
            <a:ext cx="6406792"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600" b="1" dirty="0"/>
              <a:t>Rode kaart </a:t>
            </a:r>
            <a:r>
              <a:rPr lang="nl-NL" altLang="nl-NL" sz="1400" b="1" dirty="0"/>
              <a:t>(diskwalificatie)</a:t>
            </a:r>
          </a:p>
          <a:p>
            <a:pPr marL="0" indent="0" eaLnBrk="1" hangingPunct="1">
              <a:lnSpc>
                <a:spcPct val="100000"/>
              </a:lnSpc>
              <a:spcBef>
                <a:spcPts val="0"/>
              </a:spcBef>
              <a:buNone/>
              <a:defRPr/>
            </a:pPr>
            <a:r>
              <a:rPr lang="nl-NL" altLang="nl-NL" sz="1400" i="1" u="sng" dirty="0"/>
              <a:t>Hoe werkt een rode kaart (diskwalificatie):</a:t>
            </a:r>
          </a:p>
          <a:p>
            <a:pPr eaLnBrk="1" hangingPunct="1">
              <a:lnSpc>
                <a:spcPct val="100000"/>
              </a:lnSpc>
              <a:spcBef>
                <a:spcPts val="0"/>
              </a:spcBef>
              <a:defRPr/>
            </a:pPr>
            <a:r>
              <a:rPr lang="nl-NL" altLang="nl-NL" sz="1200" dirty="0"/>
              <a:t>De speler of begeleider moet van het veld af en ook van de wisselbank;</a:t>
            </a:r>
          </a:p>
          <a:p>
            <a:pPr eaLnBrk="1" hangingPunct="1">
              <a:lnSpc>
                <a:spcPct val="100000"/>
              </a:lnSpc>
              <a:spcBef>
                <a:spcPts val="0"/>
              </a:spcBef>
              <a:defRPr/>
            </a:pPr>
            <a:r>
              <a:rPr lang="nl-NL" altLang="nl-NL" sz="1200" dirty="0"/>
              <a:t>Het team speelt twee minuten met één speler minder.</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Een rode kaart (diskwalificatie) krijg je als je:</a:t>
            </a:r>
          </a:p>
          <a:p>
            <a:pPr eaLnBrk="1" hangingPunct="1">
              <a:lnSpc>
                <a:spcPct val="100000"/>
              </a:lnSpc>
              <a:spcBef>
                <a:spcPts val="0"/>
              </a:spcBef>
              <a:defRPr/>
            </a:pPr>
            <a:r>
              <a:rPr lang="nl-NL" altLang="nl-NL" sz="1200" dirty="0"/>
              <a:t>Een derde 2-minutenstraf krijgt;</a:t>
            </a:r>
          </a:p>
          <a:p>
            <a:pPr eaLnBrk="1" hangingPunct="1">
              <a:lnSpc>
                <a:spcPct val="100000"/>
              </a:lnSpc>
              <a:spcBef>
                <a:spcPts val="0"/>
              </a:spcBef>
              <a:defRPr/>
            </a:pPr>
            <a:r>
              <a:rPr lang="nl-NL" altLang="nl-NL" sz="1200" dirty="0"/>
              <a:t>De veroorzaker bent van het verliezen van de lichaamscontrole van een tegenstander; </a:t>
            </a:r>
          </a:p>
          <a:p>
            <a:pPr eaLnBrk="1" hangingPunct="1">
              <a:lnSpc>
                <a:spcPct val="100000"/>
              </a:lnSpc>
              <a:spcBef>
                <a:spcPts val="0"/>
              </a:spcBef>
              <a:defRPr/>
            </a:pPr>
            <a:r>
              <a:rPr lang="nl-NL" altLang="nl-NL" sz="1200" dirty="0"/>
              <a:t>Agressieve actie maakt tegen de tegenstander;</a:t>
            </a:r>
          </a:p>
          <a:p>
            <a:pPr eaLnBrk="1" hangingPunct="1">
              <a:lnSpc>
                <a:spcPct val="100000"/>
              </a:lnSpc>
              <a:spcBef>
                <a:spcPts val="0"/>
              </a:spcBef>
              <a:defRPr/>
            </a:pPr>
            <a:r>
              <a:rPr lang="nl-NL" altLang="nl-NL" sz="1200" dirty="0"/>
              <a:t>Onsportieve actie of gedrag van een speler die een overtreding heeft gemaakt;</a:t>
            </a:r>
          </a:p>
          <a:p>
            <a:pPr eaLnBrk="1" hangingPunct="1">
              <a:lnSpc>
                <a:spcPct val="100000"/>
              </a:lnSpc>
              <a:spcBef>
                <a:spcPts val="0"/>
              </a:spcBef>
              <a:defRPr/>
            </a:pPr>
            <a:r>
              <a:rPr lang="nl-NL" altLang="nl-NL" sz="1200" dirty="0"/>
              <a:t>De bal bij een 7-meterworp tegen het hoofd van een stilstaande keeper gooit;</a:t>
            </a:r>
          </a:p>
          <a:p>
            <a:pPr eaLnBrk="1" hangingPunct="1">
              <a:lnSpc>
                <a:spcPct val="100000"/>
              </a:lnSpc>
              <a:spcBef>
                <a:spcPts val="0"/>
              </a:spcBef>
              <a:defRPr/>
            </a:pPr>
            <a:r>
              <a:rPr lang="nl-NL" altLang="nl-NL" sz="1200" dirty="0"/>
              <a:t>De bal bij een vrije worp tegen het hoofd van een stilstaande tegenstander gooit;</a:t>
            </a:r>
          </a:p>
          <a:p>
            <a:pPr eaLnBrk="1" hangingPunct="1">
              <a:lnSpc>
                <a:spcPct val="100000"/>
              </a:lnSpc>
              <a:spcBef>
                <a:spcPts val="0"/>
              </a:spcBef>
              <a:defRPr/>
            </a:pPr>
            <a:r>
              <a:rPr lang="nl-NL" altLang="nl-NL" sz="1200" dirty="0"/>
              <a:t>Een onsportieve actie maakt om wraak te nemen na een overtreding van de tegenstander.</a:t>
            </a:r>
          </a:p>
        </p:txBody>
      </p:sp>
    </p:spTree>
    <p:extLst>
      <p:ext uri="{BB962C8B-B14F-4D97-AF65-F5344CB8AC3E}">
        <p14:creationId xmlns:p14="http://schemas.microsoft.com/office/powerpoint/2010/main" val="999817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6B23B4E1-7E10-6359-903F-EC49FCBE21A2}"/>
              </a:ext>
            </a:extLst>
          </p:cNvPr>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Acties en overtredingen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pic>
        <p:nvPicPr>
          <p:cNvPr id="5" name="Rood">
            <a:hlinkClick r:id="" action="ppaction://media"/>
            <a:extLst>
              <a:ext uri="{FF2B5EF4-FFF2-40B4-BE49-F238E27FC236}">
                <a16:creationId xmlns:a16="http://schemas.microsoft.com/office/drawing/2014/main" id="{D4CC4AC9-79C6-1A2A-07CF-A6E6FB4C293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79189" y="2905962"/>
            <a:ext cx="5760000" cy="3240000"/>
          </a:xfrm>
          <a:prstGeom prst="rect">
            <a:avLst/>
          </a:prstGeom>
        </p:spPr>
      </p:pic>
    </p:spTree>
    <p:extLst>
      <p:ext uri="{BB962C8B-B14F-4D97-AF65-F5344CB8AC3E}">
        <p14:creationId xmlns:p14="http://schemas.microsoft.com/office/powerpoint/2010/main" val="4751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K handbal 2011 « Sportvloeren">
            <a:extLst>
              <a:ext uri="{FF2B5EF4-FFF2-40B4-BE49-F238E27FC236}">
                <a16:creationId xmlns:a16="http://schemas.microsoft.com/office/drawing/2014/main" id="{6572E3D2-CA9D-9C5B-D60D-0798DAC45F6C}"/>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045" y="3062977"/>
            <a:ext cx="6959958" cy="2499250"/>
            <a:chOff x="921731" y="4545651"/>
            <a:chExt cx="4659156" cy="1136364"/>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D9E68FDF-6DE4-DA7B-6D2B-65DC6897F4A6}"/>
              </a:ext>
            </a:extLst>
          </p:cNvPr>
          <p:cNvSpPr txBox="1">
            <a:spLocks noChangeArrowheads="1"/>
          </p:cNvSpPr>
          <p:nvPr/>
        </p:nvSpPr>
        <p:spPr bwMode="auto">
          <a:xfrm>
            <a:off x="565150" y="2490788"/>
            <a:ext cx="5605463"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fontAlgn="auto">
              <a:spcAft>
                <a:spcPts val="0"/>
              </a:spcAft>
              <a:buNone/>
              <a:defRPr/>
            </a:pPr>
            <a:r>
              <a:rPr lang="nl-NL" sz="3200" b="1" dirty="0"/>
              <a:t>Introductie spelregelbewijs</a:t>
            </a:r>
          </a:p>
        </p:txBody>
      </p:sp>
      <p:sp>
        <p:nvSpPr>
          <p:cNvPr id="4" name="Titel 1">
            <a:extLst>
              <a:ext uri="{FF2B5EF4-FFF2-40B4-BE49-F238E27FC236}">
                <a16:creationId xmlns:a16="http://schemas.microsoft.com/office/drawing/2014/main" id="{C4DC036B-2262-235B-2B7E-FBD429B5A935}"/>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Deel I</a:t>
            </a:r>
          </a:p>
        </p:txBody>
      </p:sp>
      <p:pic>
        <p:nvPicPr>
          <p:cNvPr id="17" name="Picture 4">
            <a:extLst>
              <a:ext uri="{FF2B5EF4-FFF2-40B4-BE49-F238E27FC236}">
                <a16:creationId xmlns:a16="http://schemas.microsoft.com/office/drawing/2014/main" id="{C55FB63F-6B2E-72D6-76B4-FDA5195373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1205" y="3254900"/>
            <a:ext cx="1026000" cy="10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500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13EAE28D-C622-EC2A-C20B-C8835D77308E}"/>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Acties en overtredingen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2E370075-67F7-D479-0B0A-89432D8AFF55}"/>
              </a:ext>
            </a:extLst>
          </p:cNvPr>
          <p:cNvSpPr txBox="1">
            <a:spLocks noChangeArrowheads="1"/>
          </p:cNvSpPr>
          <p:nvPr/>
        </p:nvSpPr>
        <p:spPr bwMode="auto">
          <a:xfrm>
            <a:off x="565150" y="2490788"/>
            <a:ext cx="6365278"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600" b="1" dirty="0"/>
              <a:t>Rode kaart plus blauwe kaart </a:t>
            </a:r>
            <a:r>
              <a:rPr lang="nl-NL" altLang="nl-NL" sz="1400" b="1" dirty="0"/>
              <a:t>(diskwalificatie met schriftelijk rapport)</a:t>
            </a:r>
          </a:p>
          <a:p>
            <a:pPr marL="0" indent="0" eaLnBrk="1" hangingPunct="1">
              <a:lnSpc>
                <a:spcPct val="100000"/>
              </a:lnSpc>
              <a:spcBef>
                <a:spcPts val="0"/>
              </a:spcBef>
              <a:buNone/>
              <a:defRPr/>
            </a:pPr>
            <a:r>
              <a:rPr lang="nl-NL" altLang="nl-NL" sz="1400" i="1" u="sng" dirty="0"/>
              <a:t>Hoe werkt een rode kaart plus blauwe kaart:</a:t>
            </a:r>
          </a:p>
          <a:p>
            <a:pPr eaLnBrk="1" hangingPunct="1">
              <a:lnSpc>
                <a:spcPct val="100000"/>
              </a:lnSpc>
              <a:spcBef>
                <a:spcPts val="0"/>
              </a:spcBef>
              <a:defRPr/>
            </a:pPr>
            <a:r>
              <a:rPr lang="nl-NL" altLang="nl-NL" sz="1200" dirty="0"/>
              <a:t>De speler of begeleider moet van het veld af en ook van de wisselbank weg;</a:t>
            </a:r>
          </a:p>
          <a:p>
            <a:pPr eaLnBrk="1" hangingPunct="1">
              <a:lnSpc>
                <a:spcPct val="100000"/>
              </a:lnSpc>
              <a:spcBef>
                <a:spcPts val="0"/>
              </a:spcBef>
              <a:defRPr/>
            </a:pPr>
            <a:r>
              <a:rPr lang="nl-NL" altLang="nl-NL" sz="1200" dirty="0"/>
              <a:t>Het team speelt dan twee minuten met één speler minder;</a:t>
            </a:r>
          </a:p>
          <a:p>
            <a:pPr eaLnBrk="1" hangingPunct="1">
              <a:lnSpc>
                <a:spcPct val="100000"/>
              </a:lnSpc>
              <a:spcBef>
                <a:spcPts val="0"/>
              </a:spcBef>
              <a:defRPr/>
            </a:pPr>
            <a:r>
              <a:rPr lang="nl-NL" altLang="nl-NL" sz="1200" dirty="0"/>
              <a:t>De scheidsrechter maakt een rapport op;</a:t>
            </a:r>
          </a:p>
          <a:p>
            <a:pPr eaLnBrk="1" hangingPunct="1">
              <a:lnSpc>
                <a:spcPct val="100000"/>
              </a:lnSpc>
              <a:spcBef>
                <a:spcPts val="0"/>
              </a:spcBef>
              <a:defRPr/>
            </a:pPr>
            <a:r>
              <a:rPr lang="nl-NL" altLang="nl-NL" sz="1200" dirty="0"/>
              <a:t>De tuchtcommissie bepaalt welke straf hier nog bijkomt.</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Een rode kaart plus blauwe kaart krijg je als je:</a:t>
            </a:r>
          </a:p>
          <a:p>
            <a:pPr eaLnBrk="1" hangingPunct="1">
              <a:lnSpc>
                <a:spcPct val="100000"/>
              </a:lnSpc>
              <a:spcBef>
                <a:spcPts val="0"/>
              </a:spcBef>
              <a:defRPr/>
            </a:pPr>
            <a:r>
              <a:rPr lang="nl-NL" altLang="nl-NL" sz="1200" dirty="0"/>
              <a:t>Een zeer onsportieve of gevaarlijke actie maakt;</a:t>
            </a:r>
          </a:p>
          <a:p>
            <a:pPr eaLnBrk="1" hangingPunct="1">
              <a:lnSpc>
                <a:spcPct val="100000"/>
              </a:lnSpc>
              <a:spcBef>
                <a:spcPts val="0"/>
              </a:spcBef>
              <a:defRPr/>
            </a:pPr>
            <a:r>
              <a:rPr lang="nl-NL" altLang="nl-NL" sz="1200" dirty="0"/>
              <a:t>Een opzettelijke of valse actie maakt die in geen verhouding staat tot de spelsituatie;</a:t>
            </a:r>
          </a:p>
          <a:p>
            <a:pPr eaLnBrk="1" hangingPunct="1">
              <a:lnSpc>
                <a:spcPct val="100000"/>
              </a:lnSpc>
              <a:spcBef>
                <a:spcPts val="0"/>
              </a:spcBef>
              <a:defRPr/>
            </a:pPr>
            <a:r>
              <a:rPr lang="nl-NL" altLang="nl-NL" sz="1200" dirty="0"/>
              <a:t>Het in woord en/of gebaar beledigen van een persoon;</a:t>
            </a:r>
          </a:p>
          <a:p>
            <a:pPr eaLnBrk="1" hangingPunct="1">
              <a:lnSpc>
                <a:spcPct val="100000"/>
              </a:lnSpc>
              <a:spcBef>
                <a:spcPts val="0"/>
              </a:spcBef>
              <a:defRPr/>
            </a:pPr>
            <a:r>
              <a:rPr lang="nl-NL" altLang="nl-NL" sz="1200" dirty="0"/>
              <a:t>Het ingrijpen in het spel op het speelveld of in de wisselruimte door een begeleider; </a:t>
            </a:r>
          </a:p>
          <a:p>
            <a:pPr eaLnBrk="1" hangingPunct="1">
              <a:lnSpc>
                <a:spcPct val="100000"/>
              </a:lnSpc>
              <a:spcBef>
                <a:spcPts val="0"/>
              </a:spcBef>
              <a:defRPr/>
            </a:pPr>
            <a:r>
              <a:rPr lang="nl-NL" altLang="nl-NL" sz="1200" dirty="0"/>
              <a:t>Als de bal tijdens de laatste 30 seconden niet in het spel is en een speler of begeleider verhindert het snel nemen van een worp door de tegenstander;</a:t>
            </a:r>
          </a:p>
          <a:p>
            <a:pPr eaLnBrk="1" hangingPunct="1">
              <a:lnSpc>
                <a:spcPct val="100000"/>
              </a:lnSpc>
              <a:spcBef>
                <a:spcPts val="0"/>
              </a:spcBef>
              <a:defRPr/>
            </a:pPr>
            <a:r>
              <a:rPr lang="nl-NL" altLang="nl-NL" sz="1200" dirty="0"/>
              <a:t>Als tijdens de laatste 30 seconden de bal wel in het spel is het voorkomen dat het </a:t>
            </a:r>
            <a:r>
              <a:rPr lang="nl-NL" altLang="nl-NL" sz="1200" dirty="0" err="1"/>
              <a:t>balbezittende</a:t>
            </a:r>
            <a:r>
              <a:rPr lang="nl-NL" altLang="nl-NL" sz="1200" dirty="0"/>
              <a:t> team op doel kan schieten. </a:t>
            </a:r>
          </a:p>
        </p:txBody>
      </p:sp>
    </p:spTree>
    <p:extLst>
      <p:ext uri="{BB962C8B-B14F-4D97-AF65-F5344CB8AC3E}">
        <p14:creationId xmlns:p14="http://schemas.microsoft.com/office/powerpoint/2010/main" val="1765051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F4B1FCF1-9802-6791-D330-A105E37EC98D}"/>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Acties en overtredingen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C68499D5-C26B-59BE-3710-B15DF4C69156}"/>
              </a:ext>
            </a:extLst>
          </p:cNvPr>
          <p:cNvSpPr txBox="1">
            <a:spLocks noChangeArrowheads="1"/>
          </p:cNvSpPr>
          <p:nvPr/>
        </p:nvSpPr>
        <p:spPr bwMode="auto">
          <a:xfrm>
            <a:off x="565150" y="2490788"/>
            <a:ext cx="6365278"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600" b="1" dirty="0"/>
              <a:t>Straffen voor en na de wedstrijd</a:t>
            </a:r>
            <a:endParaRPr lang="nl-NL" altLang="nl-NL" sz="1400" b="1" dirty="0"/>
          </a:p>
          <a:p>
            <a:pPr marL="0" indent="0" eaLnBrk="1" hangingPunct="1">
              <a:lnSpc>
                <a:spcPct val="100000"/>
              </a:lnSpc>
              <a:spcBef>
                <a:spcPts val="0"/>
              </a:spcBef>
              <a:buNone/>
              <a:defRPr/>
            </a:pPr>
            <a:r>
              <a:rPr lang="nl-NL" altLang="nl-NL" sz="1400" i="1" u="sng" dirty="0"/>
              <a:t>Vóór de wedstrijd kan de scheidsrechter:</a:t>
            </a:r>
          </a:p>
          <a:p>
            <a:pPr eaLnBrk="1" hangingPunct="1">
              <a:lnSpc>
                <a:spcPct val="100000"/>
              </a:lnSpc>
              <a:spcBef>
                <a:spcPts val="0"/>
              </a:spcBef>
              <a:defRPr/>
            </a:pPr>
            <a:r>
              <a:rPr lang="nl-NL" altLang="nl-NL" sz="1200" dirty="0"/>
              <a:t>Een gele kaart geven;</a:t>
            </a:r>
          </a:p>
          <a:p>
            <a:pPr eaLnBrk="1" hangingPunct="1">
              <a:lnSpc>
                <a:spcPct val="100000"/>
              </a:lnSpc>
              <a:spcBef>
                <a:spcPts val="0"/>
              </a:spcBef>
              <a:defRPr/>
            </a:pPr>
            <a:r>
              <a:rPr lang="nl-NL" altLang="nl-NL" sz="1200" dirty="0"/>
              <a:t>Een rode kaart geven of een rode kaart met een blauwe kaart;</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Na de wedstrijd kan de scheidsrechter:</a:t>
            </a:r>
          </a:p>
          <a:p>
            <a:pPr eaLnBrk="1" hangingPunct="1">
              <a:lnSpc>
                <a:spcPct val="100000"/>
              </a:lnSpc>
              <a:spcBef>
                <a:spcPts val="0"/>
              </a:spcBef>
              <a:defRPr/>
            </a:pPr>
            <a:r>
              <a:rPr lang="nl-NL" altLang="nl-NL" sz="1200" dirty="0"/>
              <a:t>Een schriftelijk rapport maken, zoals dat gebeurt als naast de rode kaart ook de blauwe kaart wordt gegeven;</a:t>
            </a:r>
          </a:p>
          <a:p>
            <a:pPr eaLnBrk="1" hangingPunct="1">
              <a:lnSpc>
                <a:spcPct val="100000"/>
              </a:lnSpc>
              <a:spcBef>
                <a:spcPts val="0"/>
              </a:spcBef>
              <a:defRPr/>
            </a:pPr>
            <a:r>
              <a:rPr lang="nl-NL" altLang="nl-NL" sz="1200" dirty="0"/>
              <a:t>Na de wedstrijd hoeft de scheidsrechter geen kaarten te laten zien. </a:t>
            </a:r>
          </a:p>
        </p:txBody>
      </p:sp>
    </p:spTree>
    <p:extLst>
      <p:ext uri="{BB962C8B-B14F-4D97-AF65-F5344CB8AC3E}">
        <p14:creationId xmlns:p14="http://schemas.microsoft.com/office/powerpoint/2010/main" val="3633001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E1C47A73-4C7A-6F97-745F-A50325657DF9}"/>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Het maken van een doelpunt</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8CD19B51-D861-74BA-EA68-497E023DD05A}"/>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ts val="0"/>
              </a:spcBef>
              <a:buNone/>
              <a:defRPr/>
            </a:pPr>
            <a:r>
              <a:rPr lang="nl-NL" altLang="nl-NL" sz="1400" dirty="0"/>
              <a:t>Een team is de winnaar van de wedstrijd als het na het laatste fluitsignaal meer doelpunten heeft gemaakt dan de tegenstander. Bij een gelijk aantal doelpunten is er geen winnaar en is de wedstrijd onbeslist. De wedstrijd eindigt dan in een gelijkspel. </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Wanneer is een doelpunt geldig? </a:t>
            </a:r>
          </a:p>
          <a:p>
            <a:pPr eaLnBrk="1" hangingPunct="1">
              <a:lnSpc>
                <a:spcPct val="100000"/>
              </a:lnSpc>
              <a:spcBef>
                <a:spcPts val="0"/>
              </a:spcBef>
              <a:defRPr/>
            </a:pPr>
            <a:r>
              <a:rPr lang="nl-NL" altLang="nl-NL" sz="1200" dirty="0"/>
              <a:t>De bal moet helemaal over de doellijn zijn;</a:t>
            </a:r>
          </a:p>
          <a:p>
            <a:pPr eaLnBrk="1" hangingPunct="1">
              <a:lnSpc>
                <a:spcPct val="100000"/>
              </a:lnSpc>
              <a:spcBef>
                <a:spcPts val="0"/>
              </a:spcBef>
              <a:defRPr/>
            </a:pPr>
            <a:r>
              <a:rPr lang="nl-NL" altLang="nl-NL" sz="1200" dirty="0"/>
              <a:t>Als het team dat de bal werpt geen overtreding heeft gemaakt;</a:t>
            </a:r>
          </a:p>
          <a:p>
            <a:pPr eaLnBrk="1" hangingPunct="1">
              <a:lnSpc>
                <a:spcPct val="100000"/>
              </a:lnSpc>
              <a:spcBef>
                <a:spcPts val="0"/>
              </a:spcBef>
              <a:defRPr/>
            </a:pPr>
            <a:r>
              <a:rPr lang="nl-NL" altLang="nl-NL" sz="1200" dirty="0"/>
              <a:t>Als het verdedigende team een overtreding heeft gemaakt, maar het aanvallende team nog kan scoren en zelf geen overtreding maakt; </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Wanneer is een doelpunt niet geldig? </a:t>
            </a:r>
          </a:p>
          <a:p>
            <a:pPr eaLnBrk="1" hangingPunct="1">
              <a:lnSpc>
                <a:spcPct val="100000"/>
              </a:lnSpc>
              <a:spcBef>
                <a:spcPts val="0"/>
              </a:spcBef>
              <a:defRPr/>
            </a:pPr>
            <a:r>
              <a:rPr lang="nl-NL" altLang="nl-NL" sz="1200" dirty="0"/>
              <a:t>Als er wordt afgefloten door de scheidsrechter en de bal nog niet helemaal over de doellijn is;</a:t>
            </a:r>
          </a:p>
          <a:p>
            <a:pPr eaLnBrk="1" hangingPunct="1">
              <a:lnSpc>
                <a:spcPct val="100000"/>
              </a:lnSpc>
              <a:spcBef>
                <a:spcPts val="0"/>
              </a:spcBef>
              <a:defRPr/>
            </a:pPr>
            <a:r>
              <a:rPr lang="nl-NL" altLang="nl-NL" sz="1200" dirty="0"/>
              <a:t>Als de keeper bij het nemen van de uitworp met de bal achter de doellijn komt.</a:t>
            </a:r>
          </a:p>
        </p:txBody>
      </p:sp>
    </p:spTree>
    <p:extLst>
      <p:ext uri="{BB962C8B-B14F-4D97-AF65-F5344CB8AC3E}">
        <p14:creationId xmlns:p14="http://schemas.microsoft.com/office/powerpoint/2010/main" val="4232881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K handbal 2011 « Sportvloeren">
            <a:extLst>
              <a:ext uri="{FF2B5EF4-FFF2-40B4-BE49-F238E27FC236}">
                <a16:creationId xmlns:a16="http://schemas.microsoft.com/office/drawing/2014/main" id="{EE4A2A69-FE0F-14A6-F6DE-B302963C168B}"/>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Spelhervattingen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7" name="Tijdelijke aanduiding voor inhoud 2">
            <a:extLst>
              <a:ext uri="{FF2B5EF4-FFF2-40B4-BE49-F238E27FC236}">
                <a16:creationId xmlns:a16="http://schemas.microsoft.com/office/drawing/2014/main" id="{4526BB48-C365-EED2-987E-567D965702AB}"/>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ts val="0"/>
              </a:spcBef>
              <a:buNone/>
              <a:defRPr/>
            </a:pPr>
            <a:endParaRPr lang="nl-NL" altLang="nl-NL" sz="1400" dirty="0"/>
          </a:p>
          <a:p>
            <a:pPr marL="0" indent="0" algn="just" eaLnBrk="1" hangingPunct="1">
              <a:lnSpc>
                <a:spcPct val="100000"/>
              </a:lnSpc>
              <a:spcBef>
                <a:spcPts val="0"/>
              </a:spcBef>
              <a:buNone/>
              <a:defRPr/>
            </a:pPr>
            <a:r>
              <a:rPr lang="nl-NL" altLang="nl-NL" sz="1400" dirty="0"/>
              <a:t>Tijdens een handbalwedstrijd kent de scheidsrechter verschillende worpen toe. Bij de uitleg over deze worpen is te vinden wanneer de scheidsrechter die moet geven en hoe ze genomen moeten worden.</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De vijf verschillende worpen:</a:t>
            </a:r>
          </a:p>
          <a:p>
            <a:pPr eaLnBrk="1" hangingPunct="1">
              <a:lnSpc>
                <a:spcPct val="100000"/>
              </a:lnSpc>
              <a:spcBef>
                <a:spcPts val="0"/>
              </a:spcBef>
              <a:defRPr/>
            </a:pPr>
            <a:r>
              <a:rPr lang="nl-NL" altLang="nl-NL" sz="1200" dirty="0"/>
              <a:t>De beginworp;</a:t>
            </a:r>
          </a:p>
          <a:p>
            <a:pPr eaLnBrk="1" hangingPunct="1">
              <a:lnSpc>
                <a:spcPct val="100000"/>
              </a:lnSpc>
              <a:spcBef>
                <a:spcPts val="0"/>
              </a:spcBef>
              <a:defRPr/>
            </a:pPr>
            <a:r>
              <a:rPr lang="nl-NL" altLang="nl-NL" sz="1200" dirty="0"/>
              <a:t>De inworp;</a:t>
            </a:r>
          </a:p>
          <a:p>
            <a:pPr eaLnBrk="1" hangingPunct="1">
              <a:lnSpc>
                <a:spcPct val="100000"/>
              </a:lnSpc>
              <a:spcBef>
                <a:spcPts val="0"/>
              </a:spcBef>
              <a:defRPr/>
            </a:pPr>
            <a:r>
              <a:rPr lang="nl-NL" altLang="nl-NL" sz="1200" dirty="0"/>
              <a:t>De vrije worp;</a:t>
            </a:r>
          </a:p>
          <a:p>
            <a:pPr eaLnBrk="1" hangingPunct="1">
              <a:lnSpc>
                <a:spcPct val="100000"/>
              </a:lnSpc>
              <a:spcBef>
                <a:spcPts val="0"/>
              </a:spcBef>
              <a:defRPr/>
            </a:pPr>
            <a:r>
              <a:rPr lang="nl-NL" altLang="nl-NL" sz="1200" dirty="0"/>
              <a:t>De uitworp;</a:t>
            </a:r>
          </a:p>
          <a:p>
            <a:pPr eaLnBrk="1" hangingPunct="1">
              <a:lnSpc>
                <a:spcPct val="100000"/>
              </a:lnSpc>
              <a:spcBef>
                <a:spcPts val="0"/>
              </a:spcBef>
              <a:defRPr/>
            </a:pPr>
            <a:r>
              <a:rPr lang="nl-NL" altLang="nl-NL" sz="1200" dirty="0"/>
              <a:t>De strafworp.</a:t>
            </a:r>
          </a:p>
        </p:txBody>
      </p:sp>
    </p:spTree>
    <p:extLst>
      <p:ext uri="{BB962C8B-B14F-4D97-AF65-F5344CB8AC3E}">
        <p14:creationId xmlns:p14="http://schemas.microsoft.com/office/powerpoint/2010/main" val="669986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K handbal 2011 « Sportvloeren">
            <a:extLst>
              <a:ext uri="{FF2B5EF4-FFF2-40B4-BE49-F238E27FC236}">
                <a16:creationId xmlns:a16="http://schemas.microsoft.com/office/drawing/2014/main" id="{4A2D1B3D-EECF-3C3F-CA14-4CDE68A7B26D}"/>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Spelhervattingen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4" name="Tijdelijke aanduiding voor inhoud 2">
            <a:extLst>
              <a:ext uri="{FF2B5EF4-FFF2-40B4-BE49-F238E27FC236}">
                <a16:creationId xmlns:a16="http://schemas.microsoft.com/office/drawing/2014/main" id="{C25A7673-F1B6-CE36-E02E-79056FB7080F}"/>
              </a:ext>
            </a:extLst>
          </p:cNvPr>
          <p:cNvSpPr txBox="1">
            <a:spLocks noChangeArrowheads="1"/>
          </p:cNvSpPr>
          <p:nvPr/>
        </p:nvSpPr>
        <p:spPr bwMode="auto">
          <a:xfrm>
            <a:off x="565150" y="2490788"/>
            <a:ext cx="6365278"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600" b="1" dirty="0"/>
              <a:t>De beginworp</a:t>
            </a:r>
          </a:p>
          <a:p>
            <a:pPr marL="0" indent="0" eaLnBrk="1" hangingPunct="1">
              <a:lnSpc>
                <a:spcPct val="100000"/>
              </a:lnSpc>
              <a:spcBef>
                <a:spcPts val="0"/>
              </a:spcBef>
              <a:buNone/>
              <a:defRPr/>
            </a:pPr>
            <a:r>
              <a:rPr lang="nl-NL" altLang="nl-NL" sz="1400" i="1" u="sng" dirty="0"/>
              <a:t>Wanneer krijg je deze beginworp?</a:t>
            </a:r>
          </a:p>
          <a:p>
            <a:pPr eaLnBrk="1" hangingPunct="1">
              <a:lnSpc>
                <a:spcPct val="100000"/>
              </a:lnSpc>
              <a:spcBef>
                <a:spcPts val="0"/>
              </a:spcBef>
              <a:defRPr/>
            </a:pPr>
            <a:r>
              <a:rPr lang="nl-NL" altLang="nl-NL" sz="1200" dirty="0"/>
              <a:t>Bij het begin van de wedstrijd door het team dat bij de toss kiest voor de bal uit;</a:t>
            </a:r>
          </a:p>
          <a:p>
            <a:pPr eaLnBrk="1" hangingPunct="1">
              <a:lnSpc>
                <a:spcPct val="100000"/>
              </a:lnSpc>
              <a:spcBef>
                <a:spcPts val="0"/>
              </a:spcBef>
              <a:defRPr/>
            </a:pPr>
            <a:r>
              <a:rPr lang="nl-NL" altLang="nl-NL" sz="1200" dirty="0"/>
              <a:t>Begin van de tweede helft voor het team dat niet met bal de wedstrijd is begonnen;</a:t>
            </a:r>
          </a:p>
          <a:p>
            <a:pPr eaLnBrk="1" hangingPunct="1">
              <a:lnSpc>
                <a:spcPct val="100000"/>
              </a:lnSpc>
              <a:spcBef>
                <a:spcPts val="0"/>
              </a:spcBef>
              <a:defRPr/>
            </a:pPr>
            <a:r>
              <a:rPr lang="nl-NL" altLang="nl-NL" sz="1200" dirty="0"/>
              <a:t>Na ieder doelpunt voor het team dat een doelpunt tegen krijgt.</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Waar wordt de beginworp genomen?</a:t>
            </a:r>
          </a:p>
          <a:p>
            <a:pPr eaLnBrk="1" hangingPunct="1">
              <a:lnSpc>
                <a:spcPct val="100000"/>
              </a:lnSpc>
              <a:spcBef>
                <a:spcPts val="0"/>
              </a:spcBef>
              <a:defRPr/>
            </a:pPr>
            <a:r>
              <a:rPr lang="nl-NL" altLang="nl-NL" sz="1200" dirty="0"/>
              <a:t>In het midden van de middenlijn met één voet op de middenlijn. De andere voet mag niet op de helft van de tegenstander komen totdat de beginworp is genomen;</a:t>
            </a:r>
          </a:p>
          <a:p>
            <a:pPr eaLnBrk="1" hangingPunct="1">
              <a:lnSpc>
                <a:spcPct val="100000"/>
              </a:lnSpc>
              <a:spcBef>
                <a:spcPts val="0"/>
              </a:spcBef>
              <a:defRPr/>
            </a:pPr>
            <a:r>
              <a:rPr lang="nl-NL" altLang="nl-NL" sz="1200" dirty="0"/>
              <a:t>1.5 meter links en 1.5 meter rechts van het midden. </a:t>
            </a:r>
          </a:p>
          <a:p>
            <a:pPr marL="0" indent="0" eaLnBrk="1" hangingPunct="1">
              <a:lnSpc>
                <a:spcPct val="100000"/>
              </a:lnSpc>
              <a:spcBef>
                <a:spcPts val="0"/>
              </a:spcBef>
              <a:buNone/>
              <a:defRPr/>
            </a:pPr>
            <a:endParaRPr lang="nl-NL" altLang="nl-NL" sz="1400" dirty="0"/>
          </a:p>
          <a:p>
            <a:pPr marL="0" indent="0" eaLnBrk="1" hangingPunct="1">
              <a:lnSpc>
                <a:spcPct val="100000"/>
              </a:lnSpc>
              <a:spcBef>
                <a:spcPts val="0"/>
              </a:spcBef>
              <a:buNone/>
              <a:defRPr/>
            </a:pPr>
            <a:r>
              <a:rPr lang="nl-NL" altLang="nl-NL" sz="1400" i="1" u="sng" dirty="0"/>
              <a:t>Hoe wordt de beginworp genomen?</a:t>
            </a:r>
          </a:p>
          <a:p>
            <a:pPr eaLnBrk="1" hangingPunct="1">
              <a:lnSpc>
                <a:spcPct val="100000"/>
              </a:lnSpc>
              <a:spcBef>
                <a:spcPts val="0"/>
              </a:spcBef>
              <a:defRPr/>
            </a:pPr>
            <a:r>
              <a:rPr lang="nl-NL" altLang="nl-NL" sz="1200" dirty="0"/>
              <a:t>Als de scheidsrechter fluit moet je de bal binnen drie seconden spelen;</a:t>
            </a:r>
          </a:p>
          <a:p>
            <a:pPr eaLnBrk="1" hangingPunct="1">
              <a:lnSpc>
                <a:spcPct val="100000"/>
              </a:lnSpc>
              <a:spcBef>
                <a:spcPts val="0"/>
              </a:spcBef>
              <a:defRPr/>
            </a:pPr>
            <a:r>
              <a:rPr lang="nl-NL" altLang="nl-NL" sz="1200" dirty="0"/>
              <a:t>Als de scheidsrechter fluit mogen je medespelers al over de middenlijn komen, ook al is de bal nog niet gespeeld. De beginworp is pas genomen op het moment dat de bal gespeeld wordt.</a:t>
            </a:r>
          </a:p>
        </p:txBody>
      </p:sp>
    </p:spTree>
    <p:extLst>
      <p:ext uri="{BB962C8B-B14F-4D97-AF65-F5344CB8AC3E}">
        <p14:creationId xmlns:p14="http://schemas.microsoft.com/office/powerpoint/2010/main" val="2732626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264B2F5B-10F3-01B4-B4BD-EB53150C3997}"/>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Spelhervattingen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BC793F92-00B2-CE58-8C5F-69E2C1C66CA5}"/>
              </a:ext>
            </a:extLst>
          </p:cNvPr>
          <p:cNvSpPr txBox="1">
            <a:spLocks noChangeArrowheads="1"/>
          </p:cNvSpPr>
          <p:nvPr/>
        </p:nvSpPr>
        <p:spPr bwMode="auto">
          <a:xfrm>
            <a:off x="565150" y="2490788"/>
            <a:ext cx="6365278"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600" b="1" dirty="0"/>
              <a:t>De inworp</a:t>
            </a:r>
          </a:p>
          <a:p>
            <a:pPr marL="0" indent="0" eaLnBrk="1" hangingPunct="1">
              <a:lnSpc>
                <a:spcPct val="100000"/>
              </a:lnSpc>
              <a:spcBef>
                <a:spcPts val="0"/>
              </a:spcBef>
              <a:buNone/>
              <a:defRPr/>
            </a:pPr>
            <a:r>
              <a:rPr lang="nl-NL" altLang="nl-NL" sz="1400" i="1" u="sng" dirty="0"/>
              <a:t>Wanneer krijg je deze inworp?</a:t>
            </a:r>
          </a:p>
          <a:p>
            <a:pPr eaLnBrk="1" hangingPunct="1">
              <a:lnSpc>
                <a:spcPct val="100000"/>
              </a:lnSpc>
              <a:spcBef>
                <a:spcPts val="0"/>
              </a:spcBef>
              <a:defRPr/>
            </a:pPr>
            <a:r>
              <a:rPr lang="nl-NL" altLang="nl-NL" sz="1200" dirty="0"/>
              <a:t>Als de bal over de zijlijn gaat;</a:t>
            </a:r>
          </a:p>
          <a:p>
            <a:pPr eaLnBrk="1" hangingPunct="1">
              <a:lnSpc>
                <a:spcPct val="100000"/>
              </a:lnSpc>
              <a:spcBef>
                <a:spcPts val="0"/>
              </a:spcBef>
              <a:defRPr/>
            </a:pPr>
            <a:r>
              <a:rPr lang="nl-NL" altLang="nl-NL" sz="1200" dirty="0"/>
              <a:t>Als de bal over de achterlijn gaat nadat een verdediger, niet de keeper, de bal het laatst heeft aangeraakt;</a:t>
            </a:r>
          </a:p>
          <a:p>
            <a:pPr eaLnBrk="1" hangingPunct="1">
              <a:lnSpc>
                <a:spcPct val="100000"/>
              </a:lnSpc>
              <a:spcBef>
                <a:spcPts val="0"/>
              </a:spcBef>
              <a:defRPr/>
            </a:pPr>
            <a:r>
              <a:rPr lang="nl-NL" altLang="nl-NL" sz="1200" dirty="0"/>
              <a:t>Als de bal het plafond of een object raakt boven het speelveld.</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Waar wordt de inworp genomen?</a:t>
            </a:r>
          </a:p>
          <a:p>
            <a:pPr eaLnBrk="1" hangingPunct="1">
              <a:lnSpc>
                <a:spcPct val="100000"/>
              </a:lnSpc>
              <a:spcBef>
                <a:spcPts val="0"/>
              </a:spcBef>
              <a:defRPr/>
            </a:pPr>
            <a:r>
              <a:rPr lang="nl-NL" altLang="nl-NL" sz="1200" dirty="0"/>
              <a:t>Als de bal over de zijlijn gaat, moet de inworp worden genomen waar de bal buiten het veld is gegaan;</a:t>
            </a:r>
          </a:p>
          <a:p>
            <a:pPr eaLnBrk="1" hangingPunct="1">
              <a:lnSpc>
                <a:spcPct val="100000"/>
              </a:lnSpc>
              <a:spcBef>
                <a:spcPts val="0"/>
              </a:spcBef>
              <a:defRPr/>
            </a:pPr>
            <a:r>
              <a:rPr lang="nl-NL" altLang="nl-NL" sz="1200" dirty="0"/>
              <a:t>Gaat de bal via de verdediger over de achterlijn, dan wordt de inworp in de hoek van het veld genomen.</a:t>
            </a:r>
          </a:p>
          <a:p>
            <a:pPr marL="0" indent="0" eaLnBrk="1" hangingPunct="1">
              <a:lnSpc>
                <a:spcPct val="100000"/>
              </a:lnSpc>
              <a:spcBef>
                <a:spcPts val="0"/>
              </a:spcBef>
              <a:buNone/>
              <a:defRPr/>
            </a:pPr>
            <a:endParaRPr lang="nl-NL" altLang="nl-NL" sz="1400" dirty="0"/>
          </a:p>
          <a:p>
            <a:pPr marL="0" indent="0" eaLnBrk="1" hangingPunct="1">
              <a:lnSpc>
                <a:spcPct val="100000"/>
              </a:lnSpc>
              <a:spcBef>
                <a:spcPts val="0"/>
              </a:spcBef>
              <a:buNone/>
              <a:defRPr/>
            </a:pPr>
            <a:r>
              <a:rPr lang="nl-NL" altLang="nl-NL" sz="1400" i="1" u="sng" dirty="0"/>
              <a:t>Hoe wordt de inworp genomen?</a:t>
            </a:r>
          </a:p>
          <a:p>
            <a:pPr eaLnBrk="1" hangingPunct="1">
              <a:lnSpc>
                <a:spcPct val="100000"/>
              </a:lnSpc>
              <a:spcBef>
                <a:spcPts val="0"/>
              </a:spcBef>
              <a:defRPr/>
            </a:pPr>
            <a:r>
              <a:rPr lang="nl-NL" altLang="nl-NL" sz="1200" dirty="0"/>
              <a:t>Altijd met één voet op de lijn. De andere voet mag zowel binnen als buiten het veld staan;</a:t>
            </a:r>
          </a:p>
          <a:p>
            <a:pPr eaLnBrk="1" hangingPunct="1">
              <a:lnSpc>
                <a:spcPct val="100000"/>
              </a:lnSpc>
              <a:spcBef>
                <a:spcPts val="0"/>
              </a:spcBef>
              <a:defRPr/>
            </a:pPr>
            <a:r>
              <a:rPr lang="nl-NL" altLang="nl-NL" sz="1200" dirty="0"/>
              <a:t>De tegenstanders moeten bij een inworp op 3-meter afstand zijn of direct aan de cirkel staan;</a:t>
            </a:r>
          </a:p>
          <a:p>
            <a:pPr eaLnBrk="1" hangingPunct="1">
              <a:lnSpc>
                <a:spcPct val="100000"/>
              </a:lnSpc>
              <a:spcBef>
                <a:spcPts val="0"/>
              </a:spcBef>
              <a:defRPr/>
            </a:pPr>
            <a:r>
              <a:rPr lang="nl-NL" altLang="nl-NL" sz="1200" dirty="0"/>
              <a:t>Je kunt de inworp nemen zonder dat de scheidsrechter heeft aangefloten, tenzij er een time-out of straf is gegeven.</a:t>
            </a:r>
          </a:p>
        </p:txBody>
      </p:sp>
    </p:spTree>
    <p:extLst>
      <p:ext uri="{BB962C8B-B14F-4D97-AF65-F5344CB8AC3E}">
        <p14:creationId xmlns:p14="http://schemas.microsoft.com/office/powerpoint/2010/main" val="2248412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B175CF75-4A48-091B-5E93-371C45523F5C}"/>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Spelhervattingen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2A0857FB-69C7-29D7-7FA3-47E03FD37845}"/>
              </a:ext>
            </a:extLst>
          </p:cNvPr>
          <p:cNvSpPr txBox="1">
            <a:spLocks noChangeArrowheads="1"/>
          </p:cNvSpPr>
          <p:nvPr/>
        </p:nvSpPr>
        <p:spPr bwMode="auto">
          <a:xfrm>
            <a:off x="565150" y="2315688"/>
            <a:ext cx="6365278" cy="399297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600" b="1" dirty="0"/>
              <a:t>De vrije worp</a:t>
            </a:r>
          </a:p>
          <a:p>
            <a:pPr marL="0" indent="0" eaLnBrk="1" hangingPunct="1">
              <a:lnSpc>
                <a:spcPct val="100000"/>
              </a:lnSpc>
              <a:spcBef>
                <a:spcPts val="0"/>
              </a:spcBef>
              <a:buNone/>
              <a:defRPr/>
            </a:pPr>
            <a:r>
              <a:rPr lang="nl-NL" altLang="nl-NL" sz="1400" i="1" u="sng" dirty="0"/>
              <a:t>Wanneer wordt een vrije worp gegeven?</a:t>
            </a:r>
          </a:p>
          <a:p>
            <a:pPr eaLnBrk="1" hangingPunct="1">
              <a:lnSpc>
                <a:spcPct val="100000"/>
              </a:lnSpc>
              <a:spcBef>
                <a:spcPts val="0"/>
              </a:spcBef>
              <a:defRPr/>
            </a:pPr>
            <a:r>
              <a:rPr lang="nl-NL" altLang="nl-NL" sz="1200" dirty="0"/>
              <a:t>Als het team dat in bezit van de bal is een overtreding maakt;</a:t>
            </a:r>
          </a:p>
          <a:p>
            <a:pPr eaLnBrk="1" hangingPunct="1">
              <a:lnSpc>
                <a:spcPct val="100000"/>
              </a:lnSpc>
              <a:spcBef>
                <a:spcPts val="0"/>
              </a:spcBef>
              <a:defRPr/>
            </a:pPr>
            <a:r>
              <a:rPr lang="nl-NL" altLang="nl-NL" sz="1200" dirty="0"/>
              <a:t>Als de tegenstander een overtreding maakt;</a:t>
            </a:r>
          </a:p>
          <a:p>
            <a:pPr eaLnBrk="1" hangingPunct="1">
              <a:lnSpc>
                <a:spcPct val="100000"/>
              </a:lnSpc>
              <a:spcBef>
                <a:spcPts val="0"/>
              </a:spcBef>
              <a:defRPr/>
            </a:pPr>
            <a:r>
              <a:rPr lang="nl-NL" altLang="nl-NL" sz="1200" dirty="0"/>
              <a:t>De wedstrijd zonder overtreding wordt onderbroken;</a:t>
            </a:r>
          </a:p>
          <a:p>
            <a:pPr eaLnBrk="1" hangingPunct="1">
              <a:lnSpc>
                <a:spcPct val="100000"/>
              </a:lnSpc>
              <a:spcBef>
                <a:spcPts val="0"/>
              </a:spcBef>
              <a:defRPr/>
            </a:pPr>
            <a:r>
              <a:rPr lang="nl-NL" altLang="nl-NL" sz="1200" dirty="0"/>
              <a:t>Er sprake is van passief spel.</a:t>
            </a:r>
          </a:p>
          <a:p>
            <a:pPr marL="0" indent="0" eaLnBrk="1" hangingPunct="1">
              <a:lnSpc>
                <a:spcPct val="100000"/>
              </a:lnSpc>
              <a:spcBef>
                <a:spcPts val="0"/>
              </a:spcBef>
              <a:buNone/>
              <a:defRPr/>
            </a:pPr>
            <a:endParaRPr lang="nl-NL" altLang="nl-NL" sz="1000" dirty="0"/>
          </a:p>
          <a:p>
            <a:pPr marL="0" indent="0" eaLnBrk="1" hangingPunct="1">
              <a:lnSpc>
                <a:spcPct val="100000"/>
              </a:lnSpc>
              <a:spcBef>
                <a:spcPts val="0"/>
              </a:spcBef>
              <a:buNone/>
              <a:defRPr/>
            </a:pPr>
            <a:r>
              <a:rPr lang="nl-NL" altLang="nl-NL" sz="1400" i="1" u="sng" dirty="0"/>
              <a:t>Waar wordt de vrije worp genomen?</a:t>
            </a:r>
          </a:p>
          <a:p>
            <a:pPr eaLnBrk="1" hangingPunct="1">
              <a:lnSpc>
                <a:spcPct val="100000"/>
              </a:lnSpc>
              <a:spcBef>
                <a:spcPts val="0"/>
              </a:spcBef>
              <a:defRPr/>
            </a:pPr>
            <a:r>
              <a:rPr lang="nl-NL" altLang="nl-NL" sz="1200" dirty="0"/>
              <a:t>Op de plek waar de overtreding is gemaakt;</a:t>
            </a:r>
          </a:p>
          <a:p>
            <a:pPr eaLnBrk="1" hangingPunct="1">
              <a:lnSpc>
                <a:spcPct val="100000"/>
              </a:lnSpc>
              <a:spcBef>
                <a:spcPts val="0"/>
              </a:spcBef>
              <a:defRPr/>
            </a:pPr>
            <a:r>
              <a:rPr lang="nl-NL" altLang="nl-NL" sz="1200" dirty="0"/>
              <a:t>Is de overtreding door een verdediger gemaakt tussen de cirkel en de vrije worplijn wordt de vrije worp door het aanvallende team buiten de vrije worplijn genomen.</a:t>
            </a:r>
          </a:p>
          <a:p>
            <a:pPr marL="0" indent="0" eaLnBrk="1" hangingPunct="1">
              <a:lnSpc>
                <a:spcPct val="100000"/>
              </a:lnSpc>
              <a:spcBef>
                <a:spcPts val="0"/>
              </a:spcBef>
              <a:buNone/>
              <a:defRPr/>
            </a:pPr>
            <a:endParaRPr lang="nl-NL" altLang="nl-NL" sz="1000" dirty="0"/>
          </a:p>
          <a:p>
            <a:pPr marL="0" indent="0" eaLnBrk="1" hangingPunct="1">
              <a:lnSpc>
                <a:spcPct val="100000"/>
              </a:lnSpc>
              <a:spcBef>
                <a:spcPts val="0"/>
              </a:spcBef>
              <a:buNone/>
              <a:defRPr/>
            </a:pPr>
            <a:r>
              <a:rPr lang="nl-NL" altLang="nl-NL" sz="1400" i="1" u="sng" dirty="0"/>
              <a:t>Hoe wordt de vrije worp genomen?</a:t>
            </a:r>
          </a:p>
          <a:p>
            <a:pPr eaLnBrk="1" hangingPunct="1">
              <a:lnSpc>
                <a:spcPct val="100000"/>
              </a:lnSpc>
              <a:spcBef>
                <a:spcPts val="0"/>
              </a:spcBef>
              <a:defRPr/>
            </a:pPr>
            <a:r>
              <a:rPr lang="nl-NL" altLang="nl-NL" sz="1200" dirty="0"/>
              <a:t>Spelers van het werpende team mogen de vrije worplijn niet aanraken of er overheen stappen voordat de bal los is van de hand van de werper;</a:t>
            </a:r>
          </a:p>
          <a:p>
            <a:pPr eaLnBrk="1" hangingPunct="1">
              <a:lnSpc>
                <a:spcPct val="100000"/>
              </a:lnSpc>
              <a:spcBef>
                <a:spcPts val="0"/>
              </a:spcBef>
              <a:defRPr/>
            </a:pPr>
            <a:r>
              <a:rPr lang="nl-NL" altLang="nl-NL" sz="1200" dirty="0"/>
              <a:t>Spelers van het andere team staan op ten minste 3 meter afstand van de werper. Als de vrije worp bij de vrije worplijn wordt genomen moeten de tegenstanders aan de cirkel staan;</a:t>
            </a:r>
          </a:p>
          <a:p>
            <a:pPr eaLnBrk="1" hangingPunct="1">
              <a:lnSpc>
                <a:spcPct val="100000"/>
              </a:lnSpc>
              <a:spcBef>
                <a:spcPts val="0"/>
              </a:spcBef>
              <a:defRPr/>
            </a:pPr>
            <a:r>
              <a:rPr lang="nl-NL" altLang="nl-NL" sz="1200" dirty="0"/>
              <a:t>Je mag in de meeste gevallen de vrije worp nemen zonder dat de scheidsrechter heeft gefloten, maar wel binnen drie seconden vanaf de goede plek. Als er een time-out, straf of correctie is gegeven moet je wachten op het fluitsignaal van de scheidsrechter om de vrije worp te kunnen nemen;</a:t>
            </a:r>
          </a:p>
          <a:p>
            <a:pPr eaLnBrk="1" hangingPunct="1">
              <a:lnSpc>
                <a:spcPct val="100000"/>
              </a:lnSpc>
              <a:spcBef>
                <a:spcPts val="0"/>
              </a:spcBef>
              <a:defRPr/>
            </a:pPr>
            <a:r>
              <a:rPr lang="nl-NL" altLang="nl-NL" sz="1200" dirty="0"/>
              <a:t>Als de scheidsrechter fluit moet je de vrije worp binnen 3 seconden nemen.</a:t>
            </a:r>
          </a:p>
        </p:txBody>
      </p:sp>
    </p:spTree>
    <p:extLst>
      <p:ext uri="{BB962C8B-B14F-4D97-AF65-F5344CB8AC3E}">
        <p14:creationId xmlns:p14="http://schemas.microsoft.com/office/powerpoint/2010/main" val="3249724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7E8D23A0-3C6A-D6C2-0BCA-3510FCDBDF96}"/>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Spelhervattingen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9C70F912-45BA-E8A8-10FA-12F9CE0D3EE9}"/>
              </a:ext>
            </a:extLst>
          </p:cNvPr>
          <p:cNvSpPr txBox="1">
            <a:spLocks noChangeArrowheads="1"/>
          </p:cNvSpPr>
          <p:nvPr/>
        </p:nvSpPr>
        <p:spPr bwMode="auto">
          <a:xfrm>
            <a:off x="565150" y="2490788"/>
            <a:ext cx="6365278"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600" b="1" dirty="0"/>
              <a:t>De uitworp</a:t>
            </a:r>
          </a:p>
          <a:p>
            <a:pPr marL="0" indent="0" eaLnBrk="1" hangingPunct="1">
              <a:lnSpc>
                <a:spcPct val="100000"/>
              </a:lnSpc>
              <a:spcBef>
                <a:spcPts val="0"/>
              </a:spcBef>
              <a:buNone/>
              <a:defRPr/>
            </a:pPr>
            <a:r>
              <a:rPr lang="nl-NL" altLang="nl-NL" sz="1400" i="1" u="sng" dirty="0"/>
              <a:t>Wanneer wordt een uitworp gegeven?</a:t>
            </a:r>
          </a:p>
          <a:p>
            <a:pPr eaLnBrk="1" hangingPunct="1">
              <a:lnSpc>
                <a:spcPct val="100000"/>
              </a:lnSpc>
              <a:spcBef>
                <a:spcPts val="0"/>
              </a:spcBef>
              <a:defRPr/>
            </a:pPr>
            <a:r>
              <a:rPr lang="nl-NL" altLang="nl-NL" sz="1200" dirty="0"/>
              <a:t>Als de aanvaller de cirkel betreedt;</a:t>
            </a:r>
          </a:p>
          <a:p>
            <a:pPr eaLnBrk="1" hangingPunct="1">
              <a:lnSpc>
                <a:spcPct val="100000"/>
              </a:lnSpc>
              <a:spcBef>
                <a:spcPts val="0"/>
              </a:spcBef>
              <a:defRPr/>
            </a:pPr>
            <a:r>
              <a:rPr lang="nl-NL" altLang="nl-NL" sz="1200" dirty="0"/>
              <a:t>Als de keeper de bal onder controle heeft;</a:t>
            </a:r>
          </a:p>
          <a:p>
            <a:pPr eaLnBrk="1" hangingPunct="1">
              <a:lnSpc>
                <a:spcPct val="100000"/>
              </a:lnSpc>
              <a:spcBef>
                <a:spcPts val="0"/>
              </a:spcBef>
              <a:defRPr/>
            </a:pPr>
            <a:r>
              <a:rPr lang="nl-NL" altLang="nl-NL" sz="1200" dirty="0"/>
              <a:t>Als de bal in de cirkel rolt of daar blijft liggen;</a:t>
            </a:r>
          </a:p>
          <a:p>
            <a:pPr eaLnBrk="1" hangingPunct="1">
              <a:lnSpc>
                <a:spcPct val="100000"/>
              </a:lnSpc>
              <a:spcBef>
                <a:spcPts val="0"/>
              </a:spcBef>
              <a:defRPr/>
            </a:pPr>
            <a:r>
              <a:rPr lang="nl-NL" altLang="nl-NL" sz="1200" dirty="0"/>
              <a:t>Als de bal over de achterlijn gaat en het laatst is aangeraakt door een aanvaller of de keeper;</a:t>
            </a:r>
          </a:p>
          <a:p>
            <a:pPr eaLnBrk="1" hangingPunct="1">
              <a:lnSpc>
                <a:spcPct val="100000"/>
              </a:lnSpc>
              <a:spcBef>
                <a:spcPts val="0"/>
              </a:spcBef>
              <a:defRPr/>
            </a:pPr>
            <a:r>
              <a:rPr lang="nl-NL" altLang="nl-NL" sz="1200" dirty="0"/>
              <a:t>Als een aanvaller de bal uit de cirkel pakt.</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Waar wordt de uitworp genomen?</a:t>
            </a:r>
          </a:p>
          <a:p>
            <a:pPr eaLnBrk="1" hangingPunct="1">
              <a:lnSpc>
                <a:spcPct val="100000"/>
              </a:lnSpc>
              <a:spcBef>
                <a:spcPts val="0"/>
              </a:spcBef>
              <a:defRPr/>
            </a:pPr>
            <a:r>
              <a:rPr lang="nl-NL" altLang="nl-NL" sz="1200" dirty="0"/>
              <a:t>De keeper speelt de bal uit en mag daarbij niet buiten het doelgebied (de cirkel) komen;</a:t>
            </a:r>
          </a:p>
          <a:p>
            <a:pPr eaLnBrk="1" hangingPunct="1">
              <a:lnSpc>
                <a:spcPct val="100000"/>
              </a:lnSpc>
              <a:spcBef>
                <a:spcPts val="0"/>
              </a:spcBef>
              <a:defRPr/>
            </a:pPr>
            <a:r>
              <a:rPr lang="nl-NL" altLang="nl-NL" sz="1200" dirty="0"/>
              <a:t>De bal mag door alle andere spelers pas weer gespeeld worden als de bal buiten de cirkel is.</a:t>
            </a:r>
          </a:p>
          <a:p>
            <a:pPr marL="0" indent="0" eaLnBrk="1" hangingPunct="1">
              <a:lnSpc>
                <a:spcPct val="100000"/>
              </a:lnSpc>
              <a:spcBef>
                <a:spcPts val="0"/>
              </a:spcBef>
              <a:buNone/>
              <a:defRPr/>
            </a:pPr>
            <a:endParaRPr lang="nl-NL" altLang="nl-NL" sz="1400" dirty="0"/>
          </a:p>
          <a:p>
            <a:pPr marL="0" indent="0" eaLnBrk="1" hangingPunct="1">
              <a:lnSpc>
                <a:spcPct val="100000"/>
              </a:lnSpc>
              <a:spcBef>
                <a:spcPts val="0"/>
              </a:spcBef>
              <a:buNone/>
              <a:defRPr/>
            </a:pPr>
            <a:r>
              <a:rPr lang="nl-NL" altLang="nl-NL" sz="1400" i="1" u="sng" dirty="0"/>
              <a:t>Hoe wordt de uitworp genomen?</a:t>
            </a:r>
          </a:p>
          <a:p>
            <a:pPr eaLnBrk="1" hangingPunct="1">
              <a:lnSpc>
                <a:spcPct val="100000"/>
              </a:lnSpc>
              <a:spcBef>
                <a:spcPts val="0"/>
              </a:spcBef>
              <a:defRPr/>
            </a:pPr>
            <a:r>
              <a:rPr lang="nl-NL" altLang="nl-NL" sz="1200" dirty="0"/>
              <a:t>De uitworp kan worden genomen zonder dat de scheidsrechter heeft aangefloten;</a:t>
            </a:r>
          </a:p>
          <a:p>
            <a:pPr eaLnBrk="1" hangingPunct="1">
              <a:lnSpc>
                <a:spcPct val="100000"/>
              </a:lnSpc>
              <a:spcBef>
                <a:spcPts val="0"/>
              </a:spcBef>
              <a:defRPr/>
            </a:pPr>
            <a:r>
              <a:rPr lang="nl-NL" altLang="nl-NL" sz="1200" dirty="0"/>
              <a:t>Bij een time-out of straf moet je wachten op het fluitsignaal van de scheidsrechter;</a:t>
            </a:r>
          </a:p>
          <a:p>
            <a:pPr eaLnBrk="1" hangingPunct="1">
              <a:lnSpc>
                <a:spcPct val="100000"/>
              </a:lnSpc>
              <a:spcBef>
                <a:spcPts val="0"/>
              </a:spcBef>
              <a:defRPr/>
            </a:pPr>
            <a:r>
              <a:rPr lang="nl-NL" altLang="nl-NL" sz="1200" dirty="0"/>
              <a:t>De uitworp is genomen wanneer de bal over de doelgebied lijn is. </a:t>
            </a:r>
          </a:p>
        </p:txBody>
      </p:sp>
    </p:spTree>
    <p:extLst>
      <p:ext uri="{BB962C8B-B14F-4D97-AF65-F5344CB8AC3E}">
        <p14:creationId xmlns:p14="http://schemas.microsoft.com/office/powerpoint/2010/main" val="1226305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K handbal 2011 « Sportvloeren">
            <a:extLst>
              <a:ext uri="{FF2B5EF4-FFF2-40B4-BE49-F238E27FC236}">
                <a16:creationId xmlns:a16="http://schemas.microsoft.com/office/drawing/2014/main" id="{C09E3DF4-81C3-E99E-25E9-B0581C207AFA}"/>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Spelhervattingen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4" name="Tijdelijke aanduiding voor inhoud 2">
            <a:extLst>
              <a:ext uri="{FF2B5EF4-FFF2-40B4-BE49-F238E27FC236}">
                <a16:creationId xmlns:a16="http://schemas.microsoft.com/office/drawing/2014/main" id="{6D228B50-FD5E-A220-2AE4-371C5371506E}"/>
              </a:ext>
            </a:extLst>
          </p:cNvPr>
          <p:cNvSpPr txBox="1">
            <a:spLocks noChangeArrowheads="1"/>
          </p:cNvSpPr>
          <p:nvPr/>
        </p:nvSpPr>
        <p:spPr bwMode="auto">
          <a:xfrm>
            <a:off x="565149" y="2490788"/>
            <a:ext cx="6513789"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600" b="1" dirty="0"/>
              <a:t>De strafworp</a:t>
            </a:r>
          </a:p>
          <a:p>
            <a:pPr marL="0" indent="0" eaLnBrk="1" hangingPunct="1">
              <a:lnSpc>
                <a:spcPct val="100000"/>
              </a:lnSpc>
              <a:spcBef>
                <a:spcPts val="0"/>
              </a:spcBef>
              <a:buNone/>
              <a:defRPr/>
            </a:pPr>
            <a:r>
              <a:rPr lang="nl-NL" altLang="nl-NL" sz="1400" i="1" u="sng" dirty="0"/>
              <a:t>Wanneer krijg je een strafworp?</a:t>
            </a:r>
          </a:p>
          <a:p>
            <a:pPr eaLnBrk="1" hangingPunct="1">
              <a:lnSpc>
                <a:spcPct val="100000"/>
              </a:lnSpc>
              <a:spcBef>
                <a:spcPts val="0"/>
              </a:spcBef>
              <a:defRPr/>
            </a:pPr>
            <a:r>
              <a:rPr lang="nl-NL" altLang="nl-NL" sz="1200" dirty="0"/>
              <a:t>Bij het verhinderen van “een vrije doelkans”;</a:t>
            </a:r>
          </a:p>
          <a:p>
            <a:pPr eaLnBrk="1" hangingPunct="1">
              <a:lnSpc>
                <a:spcPct val="100000"/>
              </a:lnSpc>
              <a:spcBef>
                <a:spcPts val="0"/>
              </a:spcBef>
              <a:defRPr/>
            </a:pPr>
            <a:r>
              <a:rPr lang="nl-NL" altLang="nl-NL" sz="1200" dirty="0"/>
              <a:t>Bij een overtreding in de laatste 30 seconden waarbij geprobeerd wordt een kans op een tegendoelpunt tegen de regels te verhinderen;</a:t>
            </a:r>
          </a:p>
          <a:p>
            <a:pPr eaLnBrk="1" hangingPunct="1">
              <a:lnSpc>
                <a:spcPct val="100000"/>
              </a:lnSpc>
              <a:spcBef>
                <a:spcPts val="0"/>
              </a:spcBef>
              <a:defRPr/>
            </a:pPr>
            <a:r>
              <a:rPr lang="nl-NL" altLang="nl-NL" sz="1200" dirty="0"/>
              <a:t>Bij een onterecht fluitsignaal als er een vrije doelkans is. </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Waar wordt de strafworp genomen?</a:t>
            </a:r>
          </a:p>
          <a:p>
            <a:pPr eaLnBrk="1" hangingPunct="1">
              <a:lnSpc>
                <a:spcPct val="100000"/>
              </a:lnSpc>
              <a:spcBef>
                <a:spcPts val="0"/>
              </a:spcBef>
              <a:defRPr/>
            </a:pPr>
            <a:r>
              <a:rPr lang="nl-NL" altLang="nl-NL" sz="1200" dirty="0"/>
              <a:t>De speler die de strafworp neemt staat achter de strafworplijn. Deze bevindt zich op 7 meter afstand van het doel;</a:t>
            </a:r>
          </a:p>
          <a:p>
            <a:pPr eaLnBrk="1" hangingPunct="1">
              <a:lnSpc>
                <a:spcPct val="100000"/>
              </a:lnSpc>
              <a:spcBef>
                <a:spcPts val="0"/>
              </a:spcBef>
              <a:defRPr/>
            </a:pPr>
            <a:r>
              <a:rPr lang="nl-NL" altLang="nl-NL" sz="1200" dirty="0"/>
              <a:t>Alle spelers van de tegenstander moeten op 3 meter afstand staan van de nemende speler;</a:t>
            </a:r>
          </a:p>
          <a:p>
            <a:pPr eaLnBrk="1" hangingPunct="1">
              <a:lnSpc>
                <a:spcPct val="100000"/>
              </a:lnSpc>
              <a:spcBef>
                <a:spcPts val="0"/>
              </a:spcBef>
              <a:defRPr/>
            </a:pPr>
            <a:r>
              <a:rPr lang="nl-NL" altLang="nl-NL" sz="1200" dirty="0"/>
              <a:t>De medespelers van de speler die de strafworp neemt moeten buiten de vrijeworp lijn staan.</a:t>
            </a:r>
          </a:p>
          <a:p>
            <a:pPr marL="0" indent="0" eaLnBrk="1" hangingPunct="1">
              <a:lnSpc>
                <a:spcPct val="100000"/>
              </a:lnSpc>
              <a:spcBef>
                <a:spcPts val="0"/>
              </a:spcBef>
              <a:buNone/>
              <a:defRPr/>
            </a:pPr>
            <a:endParaRPr lang="nl-NL" altLang="nl-NL" sz="1400" dirty="0"/>
          </a:p>
          <a:p>
            <a:pPr marL="0" indent="0" eaLnBrk="1" hangingPunct="1">
              <a:lnSpc>
                <a:spcPct val="100000"/>
              </a:lnSpc>
              <a:spcBef>
                <a:spcPts val="0"/>
              </a:spcBef>
              <a:buNone/>
              <a:defRPr/>
            </a:pPr>
            <a:r>
              <a:rPr lang="nl-NL" altLang="nl-NL" sz="1400" i="1" u="sng" dirty="0"/>
              <a:t>Hoe wordt de strafworp genomen?</a:t>
            </a:r>
          </a:p>
          <a:p>
            <a:pPr eaLnBrk="1" hangingPunct="1">
              <a:lnSpc>
                <a:spcPct val="100000"/>
              </a:lnSpc>
              <a:spcBef>
                <a:spcPts val="0"/>
              </a:spcBef>
              <a:defRPr/>
            </a:pPr>
            <a:r>
              <a:rPr lang="nl-NL" altLang="nl-NL" sz="1200" dirty="0"/>
              <a:t>Altijd één voet op de grond vóór de strafworplijn. Je mag niet over deze lijn voordat de bal is gegooid;</a:t>
            </a:r>
          </a:p>
          <a:p>
            <a:pPr eaLnBrk="1" hangingPunct="1">
              <a:lnSpc>
                <a:spcPct val="100000"/>
              </a:lnSpc>
              <a:spcBef>
                <a:spcPts val="0"/>
              </a:spcBef>
              <a:defRPr/>
            </a:pPr>
            <a:r>
              <a:rPr lang="nl-NL" altLang="nl-NL" sz="1200" dirty="0"/>
              <a:t>Als de scheidsrechter aanfluit, moet je de bal binnen 3 seconden op doel gooien;</a:t>
            </a:r>
          </a:p>
          <a:p>
            <a:pPr eaLnBrk="1" hangingPunct="1">
              <a:lnSpc>
                <a:spcPct val="100000"/>
              </a:lnSpc>
              <a:spcBef>
                <a:spcPts val="0"/>
              </a:spcBef>
              <a:defRPr/>
            </a:pPr>
            <a:r>
              <a:rPr lang="nl-NL" altLang="nl-NL" sz="1200" dirty="0"/>
              <a:t>De keeper mag bij het nemen van de strafworp niet verder dan 4 meter uit het doel komen;</a:t>
            </a:r>
          </a:p>
          <a:p>
            <a:pPr eaLnBrk="1" hangingPunct="1">
              <a:lnSpc>
                <a:spcPct val="100000"/>
              </a:lnSpc>
              <a:spcBef>
                <a:spcPts val="0"/>
              </a:spcBef>
              <a:defRPr/>
            </a:pPr>
            <a:r>
              <a:rPr lang="nl-NL" altLang="nl-NL" sz="1200" dirty="0"/>
              <a:t>Je mag de bal na een strafworp pas weer spelen als de bal terugkomt van de keeper of het doel;</a:t>
            </a:r>
          </a:p>
          <a:p>
            <a:pPr eaLnBrk="1" hangingPunct="1">
              <a:lnSpc>
                <a:spcPct val="100000"/>
              </a:lnSpc>
              <a:spcBef>
                <a:spcPts val="0"/>
              </a:spcBef>
              <a:defRPr/>
            </a:pPr>
            <a:r>
              <a:rPr lang="nl-NL" altLang="nl-NL" sz="1200" dirty="0"/>
              <a:t>De keeper mag niet meer wisselen als de speler die de strafworp neemt klaar staat.</a:t>
            </a:r>
          </a:p>
        </p:txBody>
      </p:sp>
    </p:spTree>
    <p:extLst>
      <p:ext uri="{BB962C8B-B14F-4D97-AF65-F5344CB8AC3E}">
        <p14:creationId xmlns:p14="http://schemas.microsoft.com/office/powerpoint/2010/main" val="3067306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K handbal 2011 « Sportvloeren">
            <a:extLst>
              <a:ext uri="{FF2B5EF4-FFF2-40B4-BE49-F238E27FC236}">
                <a16:creationId xmlns:a16="http://schemas.microsoft.com/office/drawing/2014/main" id="{1D49A37B-7A26-3A38-F88A-E805ECD9706A}"/>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Spelhervattingen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4" name="Tijdelijke aanduiding voor inhoud 2">
            <a:extLst>
              <a:ext uri="{FF2B5EF4-FFF2-40B4-BE49-F238E27FC236}">
                <a16:creationId xmlns:a16="http://schemas.microsoft.com/office/drawing/2014/main" id="{6D228B50-FD5E-A220-2AE4-371C5371506E}"/>
              </a:ext>
            </a:extLst>
          </p:cNvPr>
          <p:cNvSpPr txBox="1">
            <a:spLocks noChangeArrowheads="1"/>
          </p:cNvSpPr>
          <p:nvPr/>
        </p:nvSpPr>
        <p:spPr bwMode="auto">
          <a:xfrm>
            <a:off x="565150" y="2490788"/>
            <a:ext cx="6365278"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600" b="1" dirty="0"/>
              <a:t>“Een vrije doelkans”</a:t>
            </a:r>
          </a:p>
          <a:p>
            <a:pPr marL="0" indent="0" algn="just" eaLnBrk="1" hangingPunct="1">
              <a:lnSpc>
                <a:spcPct val="100000"/>
              </a:lnSpc>
              <a:spcBef>
                <a:spcPts val="0"/>
              </a:spcBef>
              <a:buNone/>
              <a:defRPr/>
            </a:pPr>
            <a:r>
              <a:rPr lang="nl-NL" altLang="nl-NL" sz="1400" dirty="0"/>
              <a:t>Met een vrije doelkans wordt bedoeld een speler die de bal en zijn lichaam onder controle heeft en naar het doel loopt, het is een vrije doelkans als:</a:t>
            </a:r>
          </a:p>
          <a:p>
            <a:pPr eaLnBrk="1" hangingPunct="1">
              <a:lnSpc>
                <a:spcPct val="100000"/>
              </a:lnSpc>
              <a:spcBef>
                <a:spcPts val="0"/>
              </a:spcBef>
              <a:defRPr/>
            </a:pPr>
            <a:r>
              <a:rPr lang="nl-NL" altLang="nl-NL" sz="1200" dirty="0"/>
              <a:t>De aanvallende speler alleen de keeper nog voor zich heeft; </a:t>
            </a:r>
          </a:p>
          <a:p>
            <a:pPr eaLnBrk="1" hangingPunct="1">
              <a:lnSpc>
                <a:spcPct val="100000"/>
              </a:lnSpc>
              <a:spcBef>
                <a:spcPts val="0"/>
              </a:spcBef>
              <a:defRPr/>
            </a:pPr>
            <a:r>
              <a:rPr lang="nl-NL" altLang="nl-NL" sz="1200" dirty="0"/>
              <a:t>De aanvallende speler botst met de keeper die uit zijn doelgebied komt bij een snelle aanval;</a:t>
            </a:r>
          </a:p>
          <a:p>
            <a:pPr eaLnBrk="1" hangingPunct="1">
              <a:lnSpc>
                <a:spcPct val="100000"/>
              </a:lnSpc>
              <a:spcBef>
                <a:spcPts val="0"/>
              </a:spcBef>
              <a:defRPr/>
            </a:pPr>
            <a:r>
              <a:rPr lang="nl-NL" altLang="nl-NL" sz="1200" dirty="0"/>
              <a:t>De aanvallende speler door een tegenstander wordt verhinderd te schieten op het lege doel als de keeper is gewisseld.</a:t>
            </a:r>
          </a:p>
        </p:txBody>
      </p:sp>
    </p:spTree>
    <p:extLst>
      <p:ext uri="{BB962C8B-B14F-4D97-AF65-F5344CB8AC3E}">
        <p14:creationId xmlns:p14="http://schemas.microsoft.com/office/powerpoint/2010/main" val="3871272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K handbal 2011 « Sportvloeren">
            <a:extLst>
              <a:ext uri="{FF2B5EF4-FFF2-40B4-BE49-F238E27FC236}">
                <a16:creationId xmlns:a16="http://schemas.microsoft.com/office/drawing/2014/main" id="{56CA173D-2EEB-C907-D3B5-6EA369E04A4C}"/>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Introductie spelregelbewijs</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D9E68FDF-6DE4-DA7B-6D2B-65DC6897F4A6}"/>
              </a:ext>
            </a:extLst>
          </p:cNvPr>
          <p:cNvSpPr txBox="1">
            <a:spLocks noChangeArrowheads="1"/>
          </p:cNvSpPr>
          <p:nvPr/>
        </p:nvSpPr>
        <p:spPr bwMode="auto">
          <a:xfrm>
            <a:off x="565150" y="2490788"/>
            <a:ext cx="5605463" cy="3794125"/>
          </a:xfrm>
          <a:prstGeom prst="rect">
            <a:avLst/>
          </a:prstGeom>
          <a:noFill/>
          <a:ln>
            <a:noFill/>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buNone/>
              <a:defRPr/>
            </a:pPr>
            <a:endParaRPr lang="nl-NL" altLang="nl-NL" sz="1600" dirty="0"/>
          </a:p>
          <a:p>
            <a:pPr marL="0" indent="0" eaLnBrk="1" hangingPunct="1">
              <a:buNone/>
              <a:defRPr/>
            </a:pPr>
            <a:endParaRPr lang="nl-NL" altLang="nl-NL" sz="1600" dirty="0"/>
          </a:p>
          <a:p>
            <a:pPr marL="457200" lvl="1" indent="0" eaLnBrk="1" hangingPunct="1">
              <a:buNone/>
              <a:defRPr/>
            </a:pPr>
            <a:endParaRPr lang="nl-NL" altLang="nl-NL" sz="1400" dirty="0"/>
          </a:p>
        </p:txBody>
      </p:sp>
      <p:sp>
        <p:nvSpPr>
          <p:cNvPr id="6" name="Tijdelijke aanduiding voor inhoud 2">
            <a:extLst>
              <a:ext uri="{FF2B5EF4-FFF2-40B4-BE49-F238E27FC236}">
                <a16:creationId xmlns:a16="http://schemas.microsoft.com/office/drawing/2014/main" id="{DE32FB41-29D7-81AC-5A44-3518045E564D}"/>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ts val="0"/>
              </a:spcBef>
              <a:buNone/>
              <a:defRPr/>
            </a:pPr>
            <a:r>
              <a:rPr lang="nl-NL" altLang="nl-NL" sz="1400" dirty="0"/>
              <a:t>In de online leeromgeving van het Nederlands Handbal Verbond ga je aan de slag om je kennis over verschillende thema’s te testen en het spelregelbewijs te behalen. </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Route:</a:t>
            </a:r>
          </a:p>
          <a:p>
            <a:pPr eaLnBrk="1" hangingPunct="1">
              <a:lnSpc>
                <a:spcPct val="100000"/>
              </a:lnSpc>
              <a:spcBef>
                <a:spcPts val="0"/>
              </a:spcBef>
              <a:defRPr/>
            </a:pPr>
            <a:r>
              <a:rPr lang="nl-NL" altLang="nl-NL" sz="1200" dirty="0"/>
              <a:t>Starten met “Hoe werkt deze online scholing”;</a:t>
            </a:r>
          </a:p>
          <a:p>
            <a:pPr eaLnBrk="1" hangingPunct="1">
              <a:lnSpc>
                <a:spcPct val="100000"/>
              </a:lnSpc>
              <a:spcBef>
                <a:spcPts val="0"/>
              </a:spcBef>
              <a:defRPr/>
            </a:pPr>
            <a:r>
              <a:rPr lang="nl-NL" altLang="nl-NL" sz="1200" dirty="0"/>
              <a:t>De wedstrijdvoorbereiding;</a:t>
            </a:r>
          </a:p>
          <a:p>
            <a:pPr eaLnBrk="1" hangingPunct="1">
              <a:lnSpc>
                <a:spcPct val="100000"/>
              </a:lnSpc>
              <a:spcBef>
                <a:spcPts val="0"/>
              </a:spcBef>
              <a:defRPr/>
            </a:pPr>
            <a:r>
              <a:rPr lang="nl-NL" altLang="nl-NL" sz="1200" dirty="0"/>
              <a:t>De wedstrijd;</a:t>
            </a:r>
          </a:p>
          <a:p>
            <a:pPr eaLnBrk="1" hangingPunct="1">
              <a:lnSpc>
                <a:spcPct val="100000"/>
              </a:lnSpc>
              <a:spcBef>
                <a:spcPts val="0"/>
              </a:spcBef>
              <a:defRPr/>
            </a:pPr>
            <a:r>
              <a:rPr lang="nl-NL" altLang="nl-NL" sz="1200" dirty="0"/>
              <a:t>De eindtoets (bestaande uit kennis- en toepassingsvragen).</a:t>
            </a:r>
          </a:p>
        </p:txBody>
      </p:sp>
      <p:pic>
        <p:nvPicPr>
          <p:cNvPr id="10" name="Picture 8">
            <a:extLst>
              <a:ext uri="{FF2B5EF4-FFF2-40B4-BE49-F238E27FC236}">
                <a16:creationId xmlns:a16="http://schemas.microsoft.com/office/drawing/2014/main" id="{C0A7964D-8805-5B8C-B352-D5ABC68F3C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4428" y="2421218"/>
            <a:ext cx="1026000" cy="10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89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 handbal 2011 « Sportvloeren">
            <a:extLst>
              <a:ext uri="{FF2B5EF4-FFF2-40B4-BE49-F238E27FC236}">
                <a16:creationId xmlns:a16="http://schemas.microsoft.com/office/drawing/2014/main" id="{E19FF249-D5B8-F489-6150-9596B679415F}"/>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Spelhervattingen</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78198F3C-6359-BFB1-C124-01BC0D9FCEB6}"/>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ts val="0"/>
              </a:spcBef>
              <a:buNone/>
              <a:defRPr/>
            </a:pPr>
            <a:r>
              <a:rPr lang="nl-NL" altLang="nl-NL" sz="1400" dirty="0"/>
              <a:t>Een scheidsrechter fluit als hij een fout ziet en een worp wil geven. Hij hoeft niet te fluiten voor het nemen van een inworp, uitworp of vrije worp. Bij sommige worpen moet de scheidsrechter wel een fluitsignaal geven voordat je de worp mag nemen. </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Wanneer wordt er wel gefloten bij een worp?</a:t>
            </a:r>
          </a:p>
          <a:p>
            <a:pPr eaLnBrk="1" hangingPunct="1">
              <a:lnSpc>
                <a:spcPct val="100000"/>
              </a:lnSpc>
              <a:spcBef>
                <a:spcPts val="0"/>
              </a:spcBef>
              <a:defRPr/>
            </a:pPr>
            <a:r>
              <a:rPr lang="nl-NL" altLang="nl-NL" sz="1200" dirty="0"/>
              <a:t>Bij een beginworp, een vrije worp na een 2-minutenstraf en de strafworp;</a:t>
            </a:r>
          </a:p>
          <a:p>
            <a:pPr eaLnBrk="1" hangingPunct="1">
              <a:lnSpc>
                <a:spcPct val="100000"/>
              </a:lnSpc>
              <a:spcBef>
                <a:spcPts val="0"/>
              </a:spcBef>
              <a:defRPr/>
            </a:pPr>
            <a:r>
              <a:rPr lang="nl-NL" altLang="nl-NL" sz="1200" dirty="0"/>
              <a:t>Na een time-out wanneer het spel weer verder gaat;</a:t>
            </a:r>
          </a:p>
          <a:p>
            <a:pPr eaLnBrk="1" hangingPunct="1">
              <a:lnSpc>
                <a:spcPct val="100000"/>
              </a:lnSpc>
              <a:spcBef>
                <a:spcPts val="0"/>
              </a:spcBef>
              <a:defRPr/>
            </a:pPr>
            <a:r>
              <a:rPr lang="nl-NL" altLang="nl-NL" sz="1200" dirty="0"/>
              <a:t>Nadat een verkeerde opstelling van spelers is gecorrigeerd;</a:t>
            </a:r>
          </a:p>
          <a:p>
            <a:pPr eaLnBrk="1" hangingPunct="1">
              <a:lnSpc>
                <a:spcPct val="100000"/>
              </a:lnSpc>
              <a:spcBef>
                <a:spcPts val="0"/>
              </a:spcBef>
              <a:defRPr/>
            </a:pPr>
            <a:r>
              <a:rPr lang="nl-NL" altLang="nl-NL" sz="1200" dirty="0"/>
              <a:t>Als de scheidsrechter affluit om iets te corrigeren;</a:t>
            </a:r>
          </a:p>
          <a:p>
            <a:pPr eaLnBrk="1" hangingPunct="1">
              <a:lnSpc>
                <a:spcPct val="100000"/>
              </a:lnSpc>
              <a:spcBef>
                <a:spcPts val="0"/>
              </a:spcBef>
              <a:defRPr/>
            </a:pPr>
            <a:r>
              <a:rPr lang="nl-NL" altLang="nl-NL" sz="1200" dirty="0"/>
              <a:t>Als de scheidsrechter een gele kaart of rode kaart heeft gegeven;</a:t>
            </a:r>
          </a:p>
          <a:p>
            <a:pPr eaLnBrk="1" hangingPunct="1">
              <a:lnSpc>
                <a:spcPct val="100000"/>
              </a:lnSpc>
              <a:spcBef>
                <a:spcPts val="0"/>
              </a:spcBef>
              <a:defRPr/>
            </a:pPr>
            <a:r>
              <a:rPr lang="nl-NL" altLang="nl-NL" sz="1200" dirty="0"/>
              <a:t>Bij het weer beginnen na een onderbreking van het spel zonder dat er een overtreding is gemaakt. </a:t>
            </a:r>
          </a:p>
        </p:txBody>
      </p:sp>
    </p:spTree>
    <p:extLst>
      <p:ext uri="{BB962C8B-B14F-4D97-AF65-F5344CB8AC3E}">
        <p14:creationId xmlns:p14="http://schemas.microsoft.com/office/powerpoint/2010/main" val="1380897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K handbal 2011 « Sportvloeren">
            <a:extLst>
              <a:ext uri="{FF2B5EF4-FFF2-40B4-BE49-F238E27FC236}">
                <a16:creationId xmlns:a16="http://schemas.microsoft.com/office/drawing/2014/main" id="{496015F0-4B11-F3AB-BF8C-D8F9E0E779C2}"/>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D9E68FDF-6DE4-DA7B-6D2B-65DC6897F4A6}"/>
              </a:ext>
            </a:extLst>
          </p:cNvPr>
          <p:cNvSpPr txBox="1">
            <a:spLocks noChangeArrowheads="1"/>
          </p:cNvSpPr>
          <p:nvPr/>
        </p:nvSpPr>
        <p:spPr bwMode="auto">
          <a:xfrm>
            <a:off x="565150" y="2490788"/>
            <a:ext cx="5605463"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fontAlgn="auto">
              <a:spcAft>
                <a:spcPts val="0"/>
              </a:spcAft>
              <a:buNone/>
              <a:defRPr/>
            </a:pPr>
            <a:r>
              <a:rPr lang="nl-NL" sz="3200" b="1" dirty="0"/>
              <a:t>Vragen?</a:t>
            </a:r>
          </a:p>
        </p:txBody>
      </p:sp>
      <p:sp>
        <p:nvSpPr>
          <p:cNvPr id="4" name="Titel 1">
            <a:extLst>
              <a:ext uri="{FF2B5EF4-FFF2-40B4-BE49-F238E27FC236}">
                <a16:creationId xmlns:a16="http://schemas.microsoft.com/office/drawing/2014/main" id="{5166EDE6-0406-2604-2358-8D146DA6139B}"/>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Afsluiting</a:t>
            </a:r>
          </a:p>
        </p:txBody>
      </p:sp>
    </p:spTree>
    <p:extLst>
      <p:ext uri="{BB962C8B-B14F-4D97-AF65-F5344CB8AC3E}">
        <p14:creationId xmlns:p14="http://schemas.microsoft.com/office/powerpoint/2010/main" val="3954351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K handbal 2011 « Sportvloeren">
            <a:extLst>
              <a:ext uri="{FF2B5EF4-FFF2-40B4-BE49-F238E27FC236}">
                <a16:creationId xmlns:a16="http://schemas.microsoft.com/office/drawing/2014/main" id="{3E226FC3-55EB-ED8B-6571-35E69A3E034D}"/>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722" y="3063221"/>
            <a:ext cx="6959600" cy="2507682"/>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D9E68FDF-6DE4-DA7B-6D2B-65DC6897F4A6}"/>
              </a:ext>
            </a:extLst>
          </p:cNvPr>
          <p:cNvSpPr txBox="1">
            <a:spLocks noChangeArrowheads="1"/>
          </p:cNvSpPr>
          <p:nvPr/>
        </p:nvSpPr>
        <p:spPr bwMode="auto">
          <a:xfrm>
            <a:off x="565150" y="2490788"/>
            <a:ext cx="5605463"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fontAlgn="auto">
              <a:spcAft>
                <a:spcPts val="0"/>
              </a:spcAft>
              <a:buNone/>
              <a:defRPr/>
            </a:pPr>
            <a:r>
              <a:rPr lang="nl-NL" sz="3200" b="1" dirty="0"/>
              <a:t>Heel veel succes met het behalen van je spelregelbewijs!</a:t>
            </a:r>
          </a:p>
        </p:txBody>
      </p:sp>
      <p:sp>
        <p:nvSpPr>
          <p:cNvPr id="4" name="Titel 1">
            <a:extLst>
              <a:ext uri="{FF2B5EF4-FFF2-40B4-BE49-F238E27FC236}">
                <a16:creationId xmlns:a16="http://schemas.microsoft.com/office/drawing/2014/main" id="{C4DC036B-2262-235B-2B7E-FBD429B5A935}"/>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endParaRPr lang="nl-NL" sz="3600" b="1" dirty="0"/>
          </a:p>
        </p:txBody>
      </p:sp>
      <p:pic>
        <p:nvPicPr>
          <p:cNvPr id="10" name="Picture 8">
            <a:extLst>
              <a:ext uri="{FF2B5EF4-FFF2-40B4-BE49-F238E27FC236}">
                <a16:creationId xmlns:a16="http://schemas.microsoft.com/office/drawing/2014/main" id="{99AA1EB9-5FBB-4E49-013C-DBB1E8D1AD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1206" y="3361850"/>
            <a:ext cx="1026000" cy="10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571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K handbal 2011 « Sportvloeren">
            <a:extLst>
              <a:ext uri="{FF2B5EF4-FFF2-40B4-BE49-F238E27FC236}">
                <a16:creationId xmlns:a16="http://schemas.microsoft.com/office/drawing/2014/main" id="{FBA634DA-53EB-4075-C707-0621D8A8ED24}"/>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722" y="3063221"/>
            <a:ext cx="6959600" cy="2507682"/>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D9E68FDF-6DE4-DA7B-6D2B-65DC6897F4A6}"/>
              </a:ext>
            </a:extLst>
          </p:cNvPr>
          <p:cNvSpPr txBox="1">
            <a:spLocks noChangeArrowheads="1"/>
          </p:cNvSpPr>
          <p:nvPr/>
        </p:nvSpPr>
        <p:spPr bwMode="auto">
          <a:xfrm>
            <a:off x="565150" y="2490788"/>
            <a:ext cx="5605463"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fontAlgn="auto">
              <a:spcAft>
                <a:spcPts val="0"/>
              </a:spcAft>
              <a:buNone/>
              <a:defRPr/>
            </a:pPr>
            <a:r>
              <a:rPr lang="nl-NL" sz="3200" b="1" dirty="0"/>
              <a:t>De wedstrijdvoorbereiding</a:t>
            </a:r>
          </a:p>
        </p:txBody>
      </p:sp>
      <p:sp>
        <p:nvSpPr>
          <p:cNvPr id="4" name="Titel 1">
            <a:extLst>
              <a:ext uri="{FF2B5EF4-FFF2-40B4-BE49-F238E27FC236}">
                <a16:creationId xmlns:a16="http://schemas.microsoft.com/office/drawing/2014/main" id="{C4DC036B-2262-235B-2B7E-FBD429B5A935}"/>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Deel II</a:t>
            </a:r>
          </a:p>
        </p:txBody>
      </p:sp>
      <p:pic>
        <p:nvPicPr>
          <p:cNvPr id="10" name="Picture 2">
            <a:extLst>
              <a:ext uri="{FF2B5EF4-FFF2-40B4-BE49-F238E27FC236}">
                <a16:creationId xmlns:a16="http://schemas.microsoft.com/office/drawing/2014/main" id="{FDC24C20-5B85-DD93-D8D7-5469B4BB2D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7377" y="3263899"/>
            <a:ext cx="1026000" cy="10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828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K handbal 2011 « Sportvloeren">
            <a:extLst>
              <a:ext uri="{FF2B5EF4-FFF2-40B4-BE49-F238E27FC236}">
                <a16:creationId xmlns:a16="http://schemas.microsoft.com/office/drawing/2014/main" id="{F779284D-DC64-2620-1DCF-6C671756EDCC}"/>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Het speelveld</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pic>
        <p:nvPicPr>
          <p:cNvPr id="4" name="Picture 2" descr="Diagram&#10;&#10;Description automatically generated">
            <a:extLst>
              <a:ext uri="{FF2B5EF4-FFF2-40B4-BE49-F238E27FC236}">
                <a16:creationId xmlns:a16="http://schemas.microsoft.com/office/drawing/2014/main" id="{E75E8EA2-ECED-6696-87BD-C88655A77B43}"/>
              </a:ext>
            </a:extLst>
          </p:cNvPr>
          <p:cNvPicPr/>
          <p:nvPr/>
        </p:nvPicPr>
        <p:blipFill>
          <a:blip r:embed="rId6"/>
          <a:stretch>
            <a:fillRect/>
          </a:stretch>
        </p:blipFill>
        <p:spPr>
          <a:xfrm rot="16200000">
            <a:off x="1730924" y="1265385"/>
            <a:ext cx="3871805" cy="6407747"/>
          </a:xfrm>
          <a:prstGeom prst="rect">
            <a:avLst/>
          </a:prstGeom>
        </p:spPr>
      </p:pic>
    </p:spTree>
    <p:extLst>
      <p:ext uri="{BB962C8B-B14F-4D97-AF65-F5344CB8AC3E}">
        <p14:creationId xmlns:p14="http://schemas.microsoft.com/office/powerpoint/2010/main" val="766480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K handbal 2011 « Sportvloeren">
            <a:extLst>
              <a:ext uri="{FF2B5EF4-FFF2-40B4-BE49-F238E27FC236}">
                <a16:creationId xmlns:a16="http://schemas.microsoft.com/office/drawing/2014/main" id="{2B093CD4-DE17-A2A4-A0AE-7DF5E79C5C03}"/>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De bal</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3" name="Tijdelijke aanduiding voor inhoud 2">
            <a:extLst>
              <a:ext uri="{FF2B5EF4-FFF2-40B4-BE49-F238E27FC236}">
                <a16:creationId xmlns:a16="http://schemas.microsoft.com/office/drawing/2014/main" id="{D9E68FDF-6DE4-DA7B-6D2B-65DC6897F4A6}"/>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ts val="0"/>
              </a:spcBef>
              <a:buNone/>
              <a:defRPr/>
            </a:pPr>
            <a:r>
              <a:rPr lang="nl-NL" altLang="nl-NL" sz="1400" dirty="0"/>
              <a:t>Bij elke wedstrijd moeten twee ballen aanwezig zijn, namelijk </a:t>
            </a:r>
          </a:p>
          <a:p>
            <a:pPr marL="0" indent="0" algn="just" eaLnBrk="1" hangingPunct="1">
              <a:lnSpc>
                <a:spcPct val="100000"/>
              </a:lnSpc>
              <a:spcBef>
                <a:spcPts val="0"/>
              </a:spcBef>
              <a:buNone/>
              <a:defRPr/>
            </a:pPr>
            <a:r>
              <a:rPr lang="nl-NL" altLang="nl-NL" sz="1400" dirty="0"/>
              <a:t>één speelbal en één reserve bal. </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Eisen aan de wedstrijdbal: </a:t>
            </a:r>
          </a:p>
          <a:p>
            <a:pPr eaLnBrk="1" hangingPunct="1">
              <a:lnSpc>
                <a:spcPct val="100000"/>
              </a:lnSpc>
              <a:spcBef>
                <a:spcPts val="0"/>
              </a:spcBef>
              <a:defRPr/>
            </a:pPr>
            <a:r>
              <a:rPr lang="nl-NL" altLang="nl-NL" sz="1200" dirty="0"/>
              <a:t>De bal is van leer of kunststof;</a:t>
            </a:r>
          </a:p>
          <a:p>
            <a:pPr eaLnBrk="1" hangingPunct="1">
              <a:lnSpc>
                <a:spcPct val="100000"/>
              </a:lnSpc>
              <a:spcBef>
                <a:spcPts val="0"/>
              </a:spcBef>
              <a:defRPr/>
            </a:pPr>
            <a:r>
              <a:rPr lang="nl-NL" altLang="nl-NL" sz="1200" dirty="0"/>
              <a:t>De bal is rond en kan één of meer kleuren hebben;</a:t>
            </a:r>
          </a:p>
          <a:p>
            <a:pPr eaLnBrk="1" hangingPunct="1">
              <a:lnSpc>
                <a:spcPct val="100000"/>
              </a:lnSpc>
              <a:spcBef>
                <a:spcPts val="0"/>
              </a:spcBef>
              <a:defRPr/>
            </a:pPr>
            <a:r>
              <a:rPr lang="nl-NL" altLang="nl-NL" sz="1200" dirty="0"/>
              <a:t>Het baloppervlak is niet glanzend of glad. </a:t>
            </a:r>
          </a:p>
          <a:p>
            <a:pPr eaLnBrk="1" hangingPunct="1">
              <a:lnSpc>
                <a:spcPct val="100000"/>
              </a:lnSpc>
              <a:spcBef>
                <a:spcPts val="0"/>
              </a:spcBef>
              <a:defRPr/>
            </a:pPr>
            <a:endParaRPr lang="nl-NL" altLang="nl-NL" sz="1600" dirty="0"/>
          </a:p>
          <a:p>
            <a:pPr marL="0" indent="0" eaLnBrk="1" hangingPunct="1">
              <a:lnSpc>
                <a:spcPct val="100000"/>
              </a:lnSpc>
              <a:spcBef>
                <a:spcPts val="0"/>
              </a:spcBef>
              <a:buNone/>
              <a:defRPr/>
            </a:pPr>
            <a:r>
              <a:rPr lang="nl-NL" altLang="nl-NL" sz="1400" i="1" u="sng" dirty="0"/>
              <a:t>De vier maten per categorie: </a:t>
            </a:r>
          </a:p>
          <a:p>
            <a:pPr eaLnBrk="1" hangingPunct="1">
              <a:lnSpc>
                <a:spcPct val="100000"/>
              </a:lnSpc>
              <a:spcBef>
                <a:spcPts val="0"/>
              </a:spcBef>
              <a:defRPr/>
            </a:pPr>
            <a:r>
              <a:rPr lang="nl-NL" altLang="nl-NL" sz="1200" dirty="0"/>
              <a:t>Maat 3: voor herensenioren en heren A-jeugd;</a:t>
            </a:r>
          </a:p>
          <a:p>
            <a:pPr eaLnBrk="1" hangingPunct="1">
              <a:lnSpc>
                <a:spcPct val="100000"/>
              </a:lnSpc>
              <a:spcBef>
                <a:spcPts val="0"/>
              </a:spcBef>
              <a:defRPr/>
            </a:pPr>
            <a:r>
              <a:rPr lang="nl-NL" altLang="nl-NL" sz="1200" dirty="0"/>
              <a:t>Maat 2: voor damessenioren, dames A- en B-jeugd en heren B- en C-jeugd;</a:t>
            </a:r>
          </a:p>
          <a:p>
            <a:pPr eaLnBrk="1" hangingPunct="1">
              <a:lnSpc>
                <a:spcPct val="100000"/>
              </a:lnSpc>
              <a:spcBef>
                <a:spcPts val="0"/>
              </a:spcBef>
              <a:defRPr/>
            </a:pPr>
            <a:r>
              <a:rPr lang="nl-NL" altLang="nl-NL" sz="1200" dirty="0"/>
              <a:t>Maat 1: voor dames C-jeugd en dames en heren D-jeugd;</a:t>
            </a:r>
          </a:p>
          <a:p>
            <a:pPr eaLnBrk="1" hangingPunct="1">
              <a:lnSpc>
                <a:spcPct val="100000"/>
              </a:lnSpc>
              <a:spcBef>
                <a:spcPts val="0"/>
              </a:spcBef>
              <a:defRPr/>
            </a:pPr>
            <a:r>
              <a:rPr lang="nl-NL" altLang="nl-NL" sz="1200" dirty="0"/>
              <a:t>Maat 0: de zogenaamde minihandbal voor E- en F-jeugd.</a:t>
            </a:r>
          </a:p>
        </p:txBody>
      </p:sp>
      <p:pic>
        <p:nvPicPr>
          <p:cNvPr id="7" name="Picture 12">
            <a:extLst>
              <a:ext uri="{FF2B5EF4-FFF2-40B4-BE49-F238E27FC236}">
                <a16:creationId xmlns:a16="http://schemas.microsoft.com/office/drawing/2014/main" id="{EB1EE9F0-5010-5449-B4F1-5C7D5C4489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5942" y="2490788"/>
            <a:ext cx="1026000" cy="10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021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K handbal 2011 « Sportvloeren">
            <a:extLst>
              <a:ext uri="{FF2B5EF4-FFF2-40B4-BE49-F238E27FC236}">
                <a16:creationId xmlns:a16="http://schemas.microsoft.com/office/drawing/2014/main" id="{F5E3A53B-0259-A2B4-690E-AC7258EE4797}"/>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De wedstrijd</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6" name="Tijdelijke aanduiding voor inhoud 2">
            <a:extLst>
              <a:ext uri="{FF2B5EF4-FFF2-40B4-BE49-F238E27FC236}">
                <a16:creationId xmlns:a16="http://schemas.microsoft.com/office/drawing/2014/main" id="{3D94D1D5-4610-75BE-C944-7169E6EA5C88}"/>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ts val="0"/>
              </a:spcBef>
              <a:buNone/>
              <a:defRPr/>
            </a:pPr>
            <a:r>
              <a:rPr lang="nl-NL" altLang="nl-NL" sz="1400" dirty="0"/>
              <a:t>Een wedstrijd mag officieel beginnen als er bij het begin van de wedstrijd bij elk team ten minste 5 spelers aanwezig zijn. </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De toss: </a:t>
            </a:r>
          </a:p>
          <a:p>
            <a:pPr eaLnBrk="1" hangingPunct="1">
              <a:lnSpc>
                <a:spcPct val="100000"/>
              </a:lnSpc>
              <a:spcBef>
                <a:spcPts val="0"/>
              </a:spcBef>
              <a:defRPr/>
            </a:pPr>
            <a:r>
              <a:rPr lang="nl-NL" altLang="nl-NL" sz="1200" dirty="0"/>
              <a:t>Uitspelende team mag beginnen met kiezen van kant van de toss munt;</a:t>
            </a:r>
          </a:p>
          <a:p>
            <a:pPr eaLnBrk="1" hangingPunct="1">
              <a:lnSpc>
                <a:spcPct val="100000"/>
              </a:lnSpc>
              <a:spcBef>
                <a:spcPts val="0"/>
              </a:spcBef>
              <a:defRPr/>
            </a:pPr>
            <a:r>
              <a:rPr lang="nl-NL" altLang="nl-NL" sz="1200" dirty="0"/>
              <a:t>Winnaar heeft keuze uit starten met bal of het kiezen van speelkant; </a:t>
            </a:r>
          </a:p>
          <a:p>
            <a:pPr eaLnBrk="1" hangingPunct="1">
              <a:lnSpc>
                <a:spcPct val="100000"/>
              </a:lnSpc>
              <a:spcBef>
                <a:spcPts val="0"/>
              </a:spcBef>
              <a:defRPr/>
            </a:pPr>
            <a:r>
              <a:rPr lang="nl-NL" altLang="nl-NL" sz="1200" dirty="0"/>
              <a:t>Tweede helft wordt van speelhelft gewisseld en begint het team welke de eerste helft moest starten met verdedigen nu met bal uit. </a:t>
            </a:r>
          </a:p>
          <a:p>
            <a:pPr eaLnBrk="1" hangingPunct="1">
              <a:lnSpc>
                <a:spcPct val="100000"/>
              </a:lnSpc>
              <a:spcBef>
                <a:spcPts val="0"/>
              </a:spcBef>
              <a:defRPr/>
            </a:pPr>
            <a:endParaRPr lang="nl-NL" altLang="nl-NL" sz="1600" dirty="0"/>
          </a:p>
          <a:p>
            <a:pPr marL="0" indent="0" eaLnBrk="1" hangingPunct="1">
              <a:lnSpc>
                <a:spcPct val="100000"/>
              </a:lnSpc>
              <a:spcBef>
                <a:spcPts val="0"/>
              </a:spcBef>
              <a:buNone/>
              <a:defRPr/>
            </a:pPr>
            <a:r>
              <a:rPr lang="nl-NL" altLang="nl-NL" sz="1400" i="1" u="sng" dirty="0"/>
              <a:t>De speeltijd: </a:t>
            </a:r>
          </a:p>
          <a:p>
            <a:pPr eaLnBrk="1" hangingPunct="1">
              <a:lnSpc>
                <a:spcPct val="100000"/>
              </a:lnSpc>
              <a:spcBef>
                <a:spcPts val="0"/>
              </a:spcBef>
              <a:defRPr/>
            </a:pPr>
            <a:r>
              <a:rPr lang="nl-NL" altLang="nl-NL" sz="1200" dirty="0"/>
              <a:t>Senioren en A-jeugd		2x 30 minuten</a:t>
            </a:r>
          </a:p>
          <a:p>
            <a:pPr eaLnBrk="1" hangingPunct="1">
              <a:lnSpc>
                <a:spcPct val="100000"/>
              </a:lnSpc>
              <a:spcBef>
                <a:spcPts val="0"/>
              </a:spcBef>
              <a:defRPr/>
            </a:pPr>
            <a:r>
              <a:rPr lang="nl-NL" altLang="nl-NL" sz="1200" dirty="0"/>
              <a:t>B- en C-jeugd		2x 25 minuten</a:t>
            </a:r>
          </a:p>
          <a:p>
            <a:pPr eaLnBrk="1" hangingPunct="1">
              <a:lnSpc>
                <a:spcPct val="100000"/>
              </a:lnSpc>
              <a:spcBef>
                <a:spcPts val="0"/>
              </a:spcBef>
              <a:defRPr/>
            </a:pPr>
            <a:r>
              <a:rPr lang="nl-NL" altLang="nl-NL" sz="1200" dirty="0"/>
              <a:t>D- en E-jeugd 		2x 20 minuten</a:t>
            </a:r>
          </a:p>
          <a:p>
            <a:pPr eaLnBrk="1" hangingPunct="1">
              <a:lnSpc>
                <a:spcPct val="100000"/>
              </a:lnSpc>
              <a:spcBef>
                <a:spcPts val="0"/>
              </a:spcBef>
              <a:defRPr/>
            </a:pPr>
            <a:r>
              <a:rPr lang="nl-NL" altLang="nl-NL" sz="1200" dirty="0"/>
              <a:t>F-jeugd	en kabouters		Toernooivorm</a:t>
            </a:r>
          </a:p>
        </p:txBody>
      </p:sp>
    </p:spTree>
    <p:extLst>
      <p:ext uri="{BB962C8B-B14F-4D97-AF65-F5344CB8AC3E}">
        <p14:creationId xmlns:p14="http://schemas.microsoft.com/office/powerpoint/2010/main" val="3818664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K handbal 2011 « Sportvloeren">
            <a:extLst>
              <a:ext uri="{FF2B5EF4-FFF2-40B4-BE49-F238E27FC236}">
                <a16:creationId xmlns:a16="http://schemas.microsoft.com/office/drawing/2014/main" id="{F959FCF2-19E0-9B46-FA1D-FB8B709CB597}"/>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53650" r="80689" b="1"/>
          <a:stretch/>
        </p:blipFill>
        <p:spPr bwMode="auto">
          <a:xfrm rot="10800000">
            <a:off x="-311" y="0"/>
            <a:ext cx="9228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a:extLst>
              <a:ext uri="{FF2B5EF4-FFF2-40B4-BE49-F238E27FC236}">
                <a16:creationId xmlns:a16="http://schemas.microsoft.com/office/drawing/2014/main" id="{D7116E50-F4E5-0DE9-B4F3-D58D639162D0}"/>
              </a:ext>
            </a:extLst>
          </p:cNvPr>
          <p:cNvSpPr>
            <a:spLocks noGrp="1" noRot="1" noMove="1" noResize="1" noEditPoints="1" noAdjustHandles="1" noChangeArrowheads="1" noChangeShapeType="1"/>
          </p:cNvSpPr>
          <p:nvPr/>
        </p:nvSpPr>
        <p:spPr bwMode="auto">
          <a:xfrm>
            <a:off x="685800" y="6464300"/>
            <a:ext cx="618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nl-NL" altLang="nl-NL" sz="1800">
              <a:solidFill>
                <a:srgbClr val="FF6600"/>
              </a:solidFill>
              <a:latin typeface="Arial" panose="020B0604020202020204" pitchFamily="34" charset="0"/>
            </a:endParaRPr>
          </a:p>
        </p:txBody>
      </p:sp>
      <p:sp>
        <p:nvSpPr>
          <p:cNvPr id="8196" name="Rectangle 10">
            <a:extLst>
              <a:ext uri="{FF2B5EF4-FFF2-40B4-BE49-F238E27FC236}">
                <a16:creationId xmlns:a16="http://schemas.microsoft.com/office/drawing/2014/main" id="{9297C7E4-8698-3C91-8CD4-01167EB9A1DD}"/>
              </a:ext>
            </a:extLst>
          </p:cNvPr>
          <p:cNvSpPr>
            <a:spLocks noGrp="1" noRot="1" noMove="1" noResize="1" noEditPoints="1" noAdjustHandles="1" noChangeArrowheads="1"/>
          </p:cNvSpPr>
          <p:nvPr>
            <p:ph type="subTitle" idx="1"/>
          </p:nvPr>
        </p:nvSpPr>
        <p:spPr>
          <a:xfrm>
            <a:off x="2095500" y="3657600"/>
            <a:ext cx="6400800" cy="1752600"/>
          </a:xfrm>
        </p:spPr>
        <p:txBody>
          <a:bodyPr/>
          <a:lstStyle/>
          <a:p>
            <a:pPr eaLnBrk="1" hangingPunct="1"/>
            <a:endParaRPr lang="nl-NL" altLang="nl-NL">
              <a:latin typeface="Verdana" panose="020B0604030504040204" pitchFamily="34" charset="0"/>
            </a:endParaRPr>
          </a:p>
          <a:p>
            <a:pPr eaLnBrk="1" hangingPunct="1"/>
            <a:endParaRPr lang="nl-NL" altLang="nl-NL">
              <a:solidFill>
                <a:srgbClr val="2850F8"/>
              </a:solidFill>
              <a:latin typeface="Verdana" panose="020B0604030504040204" pitchFamily="34" charset="0"/>
            </a:endParaRPr>
          </a:p>
        </p:txBody>
      </p:sp>
      <p:sp>
        <p:nvSpPr>
          <p:cNvPr id="12" name="Ovaal 11">
            <a:extLst>
              <a:ext uri="{FF2B5EF4-FFF2-40B4-BE49-F238E27FC236}">
                <a16:creationId xmlns:a16="http://schemas.microsoft.com/office/drawing/2014/main" id="{ABBE28A7-DD0C-1649-163F-4BBF5DA90410}"/>
              </a:ext>
            </a:extLst>
          </p:cNvPr>
          <p:cNvSpPr>
            <a:spLocks/>
          </p:cNvSpPr>
          <p:nvPr/>
        </p:nvSpPr>
        <p:spPr>
          <a:xfrm>
            <a:off x="7449147" y="3833407"/>
            <a:ext cx="2746375" cy="2733675"/>
          </a:xfrm>
          <a:prstGeom prst="ellipse">
            <a:avLst/>
          </a:pr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4" name="Rechthoek 19">
            <a:extLst>
              <a:ext uri="{FF2B5EF4-FFF2-40B4-BE49-F238E27FC236}">
                <a16:creationId xmlns:a16="http://schemas.microsoft.com/office/drawing/2014/main" id="{CE892717-54D3-CAEB-154E-BA2DC298D03C}"/>
              </a:ext>
            </a:extLst>
          </p:cNvPr>
          <p:cNvSpPr>
            <a:spLocks noGrp="1" noRot="1" noMove="1" noResize="1" noEditPoints="1" noAdjustHandles="1" noChangeArrowheads="1" noChangeShapeType="1"/>
          </p:cNvSpPr>
          <p:nvPr/>
        </p:nvSpPr>
        <p:spPr>
          <a:xfrm>
            <a:off x="1463995675" y="2147483647"/>
            <a:ext cx="2147483647" cy="167800972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hthoek 19">
            <a:extLst>
              <a:ext uri="{FF2B5EF4-FFF2-40B4-BE49-F238E27FC236}">
                <a16:creationId xmlns:a16="http://schemas.microsoft.com/office/drawing/2014/main" id="{01602FE8-BED9-3F8D-7B20-1341508C759A}"/>
              </a:ext>
            </a:extLst>
          </p:cNvPr>
          <p:cNvSpPr>
            <a:spLocks noGrp="1" noRot="1" noMove="1" noResize="1" noEditPoints="1" noAdjustHandles="1" noChangeArrowheads="1" noChangeShapeType="1"/>
          </p:cNvSpPr>
          <p:nvPr/>
        </p:nvSpPr>
        <p:spPr>
          <a:xfrm>
            <a:off x="1619326200" y="2147483647"/>
            <a:ext cx="2147483647" cy="1768652800"/>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0" name="Graphic 15">
            <a:extLst>
              <a:ext uri="{FF2B5EF4-FFF2-40B4-BE49-F238E27FC236}">
                <a16:creationId xmlns:a16="http://schemas.microsoft.com/office/drawing/2014/main" id="{231D62F4-D67D-D470-A555-6B072A7BC8D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0298800" y="2147483647"/>
            <a:ext cx="613486200" cy="6134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hoek 2">
            <a:extLst>
              <a:ext uri="{FF2B5EF4-FFF2-40B4-BE49-F238E27FC236}">
                <a16:creationId xmlns:a16="http://schemas.microsoft.com/office/drawing/2014/main" id="{8BD9919C-4CFD-9A2D-3A54-C74AC3B389A6}"/>
              </a:ext>
            </a:extLst>
          </p:cNvPr>
          <p:cNvSpPr>
            <a:spLocks noGrp="1" noRot="1" noMove="1" noResize="1" noEditPoints="1" noAdjustHandles="1" noChangeArrowheads="1" noChangeShapeType="1"/>
          </p:cNvSpPr>
          <p:nvPr/>
        </p:nvSpPr>
        <p:spPr>
          <a:xfrm>
            <a:off x="2147483647" y="2147483647"/>
            <a:ext cx="1058464038" cy="1126024863"/>
          </a:xfrm>
          <a:custGeom>
            <a:avLst/>
            <a:gdLst>
              <a:gd name="connsiteX0" fmla="*/ 0 w 681308"/>
              <a:gd name="connsiteY0" fmla="*/ 0 h 947431"/>
              <a:gd name="connsiteX1" fmla="*/ 681308 w 681308"/>
              <a:gd name="connsiteY1" fmla="*/ 0 h 947431"/>
              <a:gd name="connsiteX2" fmla="*/ 681308 w 681308"/>
              <a:gd name="connsiteY2" fmla="*/ 947431 h 947431"/>
              <a:gd name="connsiteX3" fmla="*/ 0 w 681308"/>
              <a:gd name="connsiteY3" fmla="*/ 947431 h 947431"/>
              <a:gd name="connsiteX4" fmla="*/ 0 w 681308"/>
              <a:gd name="connsiteY4" fmla="*/ 0 h 947431"/>
              <a:gd name="connsiteX0" fmla="*/ 0 w 859902"/>
              <a:gd name="connsiteY0" fmla="*/ 0 h 947431"/>
              <a:gd name="connsiteX1" fmla="*/ 859902 w 859902"/>
              <a:gd name="connsiteY1" fmla="*/ 254793 h 947431"/>
              <a:gd name="connsiteX2" fmla="*/ 681308 w 859902"/>
              <a:gd name="connsiteY2" fmla="*/ 947431 h 947431"/>
              <a:gd name="connsiteX3" fmla="*/ 0 w 859902"/>
              <a:gd name="connsiteY3" fmla="*/ 947431 h 947431"/>
              <a:gd name="connsiteX4" fmla="*/ 0 w 859902"/>
              <a:gd name="connsiteY4" fmla="*/ 0 h 947431"/>
              <a:gd name="connsiteX0" fmla="*/ 407194 w 859902"/>
              <a:gd name="connsiteY0" fmla="*/ 80963 h 692638"/>
              <a:gd name="connsiteX1" fmla="*/ 859902 w 859902"/>
              <a:gd name="connsiteY1" fmla="*/ 0 h 692638"/>
              <a:gd name="connsiteX2" fmla="*/ 681308 w 859902"/>
              <a:gd name="connsiteY2" fmla="*/ 692638 h 692638"/>
              <a:gd name="connsiteX3" fmla="*/ 0 w 859902"/>
              <a:gd name="connsiteY3" fmla="*/ 692638 h 692638"/>
              <a:gd name="connsiteX4" fmla="*/ 407194 w 859902"/>
              <a:gd name="connsiteY4" fmla="*/ 80963 h 692638"/>
              <a:gd name="connsiteX0" fmla="*/ 207169 w 859902"/>
              <a:gd name="connsiteY0" fmla="*/ 0 h 847419"/>
              <a:gd name="connsiteX1" fmla="*/ 859902 w 859902"/>
              <a:gd name="connsiteY1" fmla="*/ 154781 h 847419"/>
              <a:gd name="connsiteX2" fmla="*/ 681308 w 859902"/>
              <a:gd name="connsiteY2" fmla="*/ 847419 h 847419"/>
              <a:gd name="connsiteX3" fmla="*/ 0 w 859902"/>
              <a:gd name="connsiteY3" fmla="*/ 847419 h 847419"/>
              <a:gd name="connsiteX4" fmla="*/ 207169 w 859902"/>
              <a:gd name="connsiteY4" fmla="*/ 0 h 847419"/>
              <a:gd name="connsiteX0" fmla="*/ 207169 w 740839"/>
              <a:gd name="connsiteY0" fmla="*/ 0 h 847419"/>
              <a:gd name="connsiteX1" fmla="*/ 740839 w 740839"/>
              <a:gd name="connsiteY1" fmla="*/ 40481 h 847419"/>
              <a:gd name="connsiteX2" fmla="*/ 681308 w 740839"/>
              <a:gd name="connsiteY2" fmla="*/ 847419 h 847419"/>
              <a:gd name="connsiteX3" fmla="*/ 0 w 740839"/>
              <a:gd name="connsiteY3" fmla="*/ 847419 h 847419"/>
              <a:gd name="connsiteX4" fmla="*/ 207169 w 740839"/>
              <a:gd name="connsiteY4" fmla="*/ 0 h 847419"/>
              <a:gd name="connsiteX0" fmla="*/ 207169 w 740839"/>
              <a:gd name="connsiteY0" fmla="*/ 0 h 847419"/>
              <a:gd name="connsiteX1" fmla="*/ 740839 w 740839"/>
              <a:gd name="connsiteY1" fmla="*/ 40481 h 847419"/>
              <a:gd name="connsiteX2" fmla="*/ 693215 w 740839"/>
              <a:gd name="connsiteY2" fmla="*/ 706926 h 847419"/>
              <a:gd name="connsiteX3" fmla="*/ 0 w 740839"/>
              <a:gd name="connsiteY3" fmla="*/ 847419 h 847419"/>
              <a:gd name="connsiteX4" fmla="*/ 207169 w 740839"/>
              <a:gd name="connsiteY4" fmla="*/ 0 h 847419"/>
              <a:gd name="connsiteX0" fmla="*/ 0 w 533670"/>
              <a:gd name="connsiteY0" fmla="*/ 0 h 706926"/>
              <a:gd name="connsiteX1" fmla="*/ 533670 w 533670"/>
              <a:gd name="connsiteY1" fmla="*/ 40481 h 706926"/>
              <a:gd name="connsiteX2" fmla="*/ 486046 w 533670"/>
              <a:gd name="connsiteY2" fmla="*/ 706926 h 706926"/>
              <a:gd name="connsiteX3" fmla="*/ 178593 w 533670"/>
              <a:gd name="connsiteY3" fmla="*/ 568813 h 706926"/>
              <a:gd name="connsiteX4" fmla="*/ 0 w 533670"/>
              <a:gd name="connsiteY4" fmla="*/ 0 h 706926"/>
              <a:gd name="connsiteX0" fmla="*/ 57151 w 590821"/>
              <a:gd name="connsiteY0" fmla="*/ 0 h 706926"/>
              <a:gd name="connsiteX1" fmla="*/ 590821 w 590821"/>
              <a:gd name="connsiteY1" fmla="*/ 40481 h 706926"/>
              <a:gd name="connsiteX2" fmla="*/ 543197 w 590821"/>
              <a:gd name="connsiteY2" fmla="*/ 706926 h 706926"/>
              <a:gd name="connsiteX3" fmla="*/ 0 w 590821"/>
              <a:gd name="connsiteY3" fmla="*/ 690257 h 706926"/>
              <a:gd name="connsiteX4" fmla="*/ 57151 w 590821"/>
              <a:gd name="connsiteY4" fmla="*/ 0 h 706926"/>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57151 w 590821"/>
              <a:gd name="connsiteY4" fmla="*/ 0 h 709307"/>
              <a:gd name="connsiteX0" fmla="*/ 57151 w 590821"/>
              <a:gd name="connsiteY0" fmla="*/ 0 h 709307"/>
              <a:gd name="connsiteX1" fmla="*/ 590821 w 590821"/>
              <a:gd name="connsiteY1" fmla="*/ 40481 h 709307"/>
              <a:gd name="connsiteX2" fmla="*/ 540816 w 590821"/>
              <a:gd name="connsiteY2" fmla="*/ 709307 h 709307"/>
              <a:gd name="connsiteX3" fmla="*/ 0 w 590821"/>
              <a:gd name="connsiteY3" fmla="*/ 690257 h 709307"/>
              <a:gd name="connsiteX4" fmla="*/ 26466 w 590821"/>
              <a:gd name="connsiteY4" fmla="*/ 292588 h 709307"/>
              <a:gd name="connsiteX5" fmla="*/ 57151 w 590821"/>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73547 w 664368"/>
              <a:gd name="connsiteY3" fmla="*/ 690257 h 709307"/>
              <a:gd name="connsiteX4" fmla="*/ 0 w 664368"/>
              <a:gd name="connsiteY4" fmla="*/ 242581 h 709307"/>
              <a:gd name="connsiteX5" fmla="*/ 130698 w 664368"/>
              <a:gd name="connsiteY5" fmla="*/ 0 h 709307"/>
              <a:gd name="connsiteX0" fmla="*/ 130698 w 664368"/>
              <a:gd name="connsiteY0" fmla="*/ 0 h 709307"/>
              <a:gd name="connsiteX1" fmla="*/ 664368 w 664368"/>
              <a:gd name="connsiteY1" fmla="*/ 40481 h 709307"/>
              <a:gd name="connsiteX2" fmla="*/ 614363 w 664368"/>
              <a:gd name="connsiteY2" fmla="*/ 709307 h 709307"/>
              <a:gd name="connsiteX3" fmla="*/ 68785 w 664368"/>
              <a:gd name="connsiteY3" fmla="*/ 690257 h 709307"/>
              <a:gd name="connsiteX4" fmla="*/ 0 w 664368"/>
              <a:gd name="connsiteY4" fmla="*/ 242581 h 709307"/>
              <a:gd name="connsiteX5" fmla="*/ 130698 w 664368"/>
              <a:gd name="connsiteY5" fmla="*/ 0 h 709307"/>
              <a:gd name="connsiteX0" fmla="*/ 130698 w 666749"/>
              <a:gd name="connsiteY0" fmla="*/ 0 h 709307"/>
              <a:gd name="connsiteX1" fmla="*/ 666749 w 666749"/>
              <a:gd name="connsiteY1" fmla="*/ 30956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 name="connsiteX0" fmla="*/ 130698 w 666749"/>
              <a:gd name="connsiteY0" fmla="*/ 0 h 709307"/>
              <a:gd name="connsiteX1" fmla="*/ 666749 w 666749"/>
              <a:gd name="connsiteY1" fmla="*/ 35719 h 709307"/>
              <a:gd name="connsiteX2" fmla="*/ 614363 w 666749"/>
              <a:gd name="connsiteY2" fmla="*/ 709307 h 709307"/>
              <a:gd name="connsiteX3" fmla="*/ 68785 w 666749"/>
              <a:gd name="connsiteY3" fmla="*/ 690257 h 709307"/>
              <a:gd name="connsiteX4" fmla="*/ 0 w 666749"/>
              <a:gd name="connsiteY4" fmla="*/ 242581 h 709307"/>
              <a:gd name="connsiteX5" fmla="*/ 130698 w 666749"/>
              <a:gd name="connsiteY5" fmla="*/ 0 h 70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49" h="709307">
                <a:moveTo>
                  <a:pt x="130698" y="0"/>
                </a:moveTo>
                <a:lnTo>
                  <a:pt x="666749" y="35719"/>
                </a:lnTo>
                <a:lnTo>
                  <a:pt x="614363" y="709307"/>
                </a:lnTo>
                <a:lnTo>
                  <a:pt x="68785" y="690257"/>
                </a:lnTo>
                <a:lnTo>
                  <a:pt x="0" y="242581"/>
                </a:lnTo>
                <a:lnTo>
                  <a:pt x="130698" y="0"/>
                </a:lnTo>
                <a:close/>
              </a:path>
            </a:pathLst>
          </a:custGeom>
          <a:solidFill>
            <a:srgbClr val="C45127"/>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0" name="Tekstvak 19">
            <a:extLst>
              <a:ext uri="{FF2B5EF4-FFF2-40B4-BE49-F238E27FC236}">
                <a16:creationId xmlns:a16="http://schemas.microsoft.com/office/drawing/2014/main" id="{96C69AED-2B2C-93E0-D2D7-A3B1D1502DD8}"/>
              </a:ext>
            </a:extLst>
          </p:cNvPr>
          <p:cNvSpPr txBox="1">
            <a:spLocks noGrp="1" noRot="1" noMove="1" noResize="1" noEditPoints="1" noAdjustHandles="1" noChangeArrowheads="1" noChangeShapeType="1"/>
          </p:cNvSpPr>
          <p:nvPr/>
        </p:nvSpPr>
        <p:spPr>
          <a:xfrm rot="143837">
            <a:off x="2147483647" y="2147483647"/>
            <a:ext cx="2147482688" cy="527683413"/>
          </a:xfrm>
          <a:prstGeom prst="rect">
            <a:avLst/>
          </a:prstGeom>
          <a:noFill/>
        </p:spPr>
        <p:txBody>
          <a:bodyPr lIns="0" tIns="0" rIns="0" bIns="0">
            <a:spAutoFit/>
          </a:bodyPr>
          <a:lstStyle/>
          <a:p>
            <a:pPr eaLnBrk="1" fontAlgn="auto" hangingPunct="1">
              <a:lnSpc>
                <a:spcPct val="90000"/>
              </a:lnSpc>
              <a:spcBef>
                <a:spcPts val="0"/>
              </a:spcBef>
              <a:spcAft>
                <a:spcPts val="0"/>
              </a:spcAft>
              <a:defRPr/>
            </a:pPr>
            <a:r>
              <a:rPr lang="nl-NL" sz="2400" kern="0" dirty="0">
                <a:solidFill>
                  <a:prstClr val="white"/>
                </a:solidFill>
                <a:latin typeface="Muro"/>
              </a:rPr>
              <a:t>Didactiek</a:t>
            </a:r>
          </a:p>
        </p:txBody>
      </p:sp>
      <p:sp>
        <p:nvSpPr>
          <p:cNvPr id="21" name="Rechthoek 19">
            <a:extLst>
              <a:ext uri="{FF2B5EF4-FFF2-40B4-BE49-F238E27FC236}">
                <a16:creationId xmlns:a16="http://schemas.microsoft.com/office/drawing/2014/main" id="{019A3BA3-2249-64F2-3E63-3981C6AA7B91}"/>
              </a:ext>
            </a:extLst>
          </p:cNvPr>
          <p:cNvSpPr>
            <a:spLocks noGrp="1" noRot="1" noMove="1" noResize="1" noEditPoints="1" noAdjustHandles="1" noChangeArrowheads="1" noChangeShapeType="1"/>
          </p:cNvSpPr>
          <p:nvPr/>
        </p:nvSpPr>
        <p:spPr>
          <a:xfrm>
            <a:off x="1568286488"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22" name="Rechthoek 19">
            <a:extLst>
              <a:ext uri="{FF2B5EF4-FFF2-40B4-BE49-F238E27FC236}">
                <a16:creationId xmlns:a16="http://schemas.microsoft.com/office/drawing/2014/main" id="{4261EAF0-B09C-2454-57EE-89AEF42D402E}"/>
              </a:ext>
            </a:extLst>
          </p:cNvPr>
          <p:cNvSpPr>
            <a:spLocks noGrp="1" noRot="1" noMove="1" noResize="1" noEditPoints="1" noAdjustHandles="1" noChangeArrowheads="1" noChangeShapeType="1"/>
          </p:cNvSpPr>
          <p:nvPr/>
        </p:nvSpPr>
        <p:spPr>
          <a:xfrm>
            <a:off x="1804485850" y="2147483647"/>
            <a:ext cx="2147483647" cy="1763583913"/>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nvGrpSpPr>
          <p:cNvPr id="8205" name="Groep 6">
            <a:extLst>
              <a:ext uri="{FF2B5EF4-FFF2-40B4-BE49-F238E27FC236}">
                <a16:creationId xmlns:a16="http://schemas.microsoft.com/office/drawing/2014/main" id="{B088B8B2-E4BD-CD53-BB79-F0B36B46E41B}"/>
              </a:ext>
            </a:extLst>
          </p:cNvPr>
          <p:cNvGrpSpPr>
            <a:grpSpLocks/>
          </p:cNvGrpSpPr>
          <p:nvPr/>
        </p:nvGrpSpPr>
        <p:grpSpPr bwMode="auto">
          <a:xfrm rot="-201551">
            <a:off x="125413" y="366713"/>
            <a:ext cx="2132012" cy="657225"/>
            <a:chOff x="950223" y="4545762"/>
            <a:chExt cx="4630894" cy="1194101"/>
          </a:xfrm>
        </p:grpSpPr>
        <p:sp>
          <p:nvSpPr>
            <p:cNvPr id="8" name="Rechthoek 19">
              <a:extLst>
                <a:ext uri="{FF2B5EF4-FFF2-40B4-BE49-F238E27FC236}">
                  <a16:creationId xmlns:a16="http://schemas.microsoft.com/office/drawing/2014/main" id="{985700EB-AAB6-F7E8-28AD-6D3F1FA0604D}"/>
                </a:ext>
              </a:extLst>
            </p:cNvPr>
            <p:cNvSpPr/>
            <p:nvPr/>
          </p:nvSpPr>
          <p:spPr>
            <a:xfrm>
              <a:off x="928518" y="4600717"/>
              <a:ext cx="4561931" cy="1110455"/>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ysClr val="windowText" lastClr="0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9" name="Rechthoek 19">
              <a:extLst>
                <a:ext uri="{FF2B5EF4-FFF2-40B4-BE49-F238E27FC236}">
                  <a16:creationId xmlns:a16="http://schemas.microsoft.com/office/drawing/2014/main" id="{B3A00174-A15D-7AA2-B64C-4808FF3E667F}"/>
                </a:ext>
              </a:extLst>
            </p:cNvPr>
            <p:cNvSpPr/>
            <p:nvPr/>
          </p:nvSpPr>
          <p:spPr>
            <a:xfrm>
              <a:off x="1018816" y="4544475"/>
              <a:ext cx="4561933" cy="111045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grpSp>
      <p:grpSp>
        <p:nvGrpSpPr>
          <p:cNvPr id="8206" name="Groep 10">
            <a:extLst>
              <a:ext uri="{FF2B5EF4-FFF2-40B4-BE49-F238E27FC236}">
                <a16:creationId xmlns:a16="http://schemas.microsoft.com/office/drawing/2014/main" id="{D7664FBC-3E8A-092B-328B-8FCC71744732}"/>
              </a:ext>
            </a:extLst>
          </p:cNvPr>
          <p:cNvGrpSpPr>
            <a:grpSpLocks/>
          </p:cNvGrpSpPr>
          <p:nvPr/>
        </p:nvGrpSpPr>
        <p:grpSpPr bwMode="auto">
          <a:xfrm rot="20454">
            <a:off x="106363" y="2128838"/>
            <a:ext cx="6959600" cy="4497387"/>
            <a:chOff x="922202" y="4545761"/>
            <a:chExt cx="4658916" cy="1140198"/>
          </a:xfrm>
        </p:grpSpPr>
        <p:sp>
          <p:nvSpPr>
            <p:cNvPr id="14" name="Rechthoek 19">
              <a:extLst>
                <a:ext uri="{FF2B5EF4-FFF2-40B4-BE49-F238E27FC236}">
                  <a16:creationId xmlns:a16="http://schemas.microsoft.com/office/drawing/2014/main" id="{BD327CEA-EE10-42BD-2642-C3FE1BDB22CD}"/>
                </a:ext>
              </a:extLst>
            </p:cNvPr>
            <p:cNvSpPr/>
            <p:nvPr/>
          </p:nvSpPr>
          <p:spPr>
            <a:xfrm>
              <a:off x="921731" y="4625128"/>
              <a:ext cx="4588777" cy="1056887"/>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081775"/>
                <a:gd name="connsiteX1" fmla="*/ 4452419 w 4561070"/>
                <a:gd name="connsiteY1" fmla="*/ 89479 h 1081775"/>
                <a:gd name="connsiteX2" fmla="*/ 4561070 w 4561070"/>
                <a:gd name="connsiteY2" fmla="*/ 441545 h 1081775"/>
                <a:gd name="connsiteX3" fmla="*/ 4537888 w 4561070"/>
                <a:gd name="connsiteY3" fmla="*/ 1081775 h 1081775"/>
                <a:gd name="connsiteX4" fmla="*/ 70644 w 4561070"/>
                <a:gd name="connsiteY4" fmla="*/ 1069109 h 1081775"/>
                <a:gd name="connsiteX5" fmla="*/ 0 w 4561070"/>
                <a:gd name="connsiteY5" fmla="*/ 394184 h 1081775"/>
                <a:gd name="connsiteX6" fmla="*/ 169912 w 4561070"/>
                <a:gd name="connsiteY6" fmla="*/ 0 h 1081775"/>
                <a:gd name="connsiteX0" fmla="*/ 169912 w 4561070"/>
                <a:gd name="connsiteY0" fmla="*/ 0 h 1069109"/>
                <a:gd name="connsiteX1" fmla="*/ 4452419 w 4561070"/>
                <a:gd name="connsiteY1" fmla="*/ 89479 h 1069109"/>
                <a:gd name="connsiteX2" fmla="*/ 4561070 w 4561070"/>
                <a:gd name="connsiteY2" fmla="*/ 441545 h 1069109"/>
                <a:gd name="connsiteX3" fmla="*/ 4523431 w 4561070"/>
                <a:gd name="connsiteY3" fmla="*/ 1046885 h 1069109"/>
                <a:gd name="connsiteX4" fmla="*/ 70644 w 4561070"/>
                <a:gd name="connsiteY4" fmla="*/ 1069109 h 1069109"/>
                <a:gd name="connsiteX5" fmla="*/ 0 w 4561070"/>
                <a:gd name="connsiteY5" fmla="*/ 394184 h 1069109"/>
                <a:gd name="connsiteX6" fmla="*/ 169912 w 4561070"/>
                <a:gd name="connsiteY6" fmla="*/ 0 h 1069109"/>
                <a:gd name="connsiteX0" fmla="*/ 211981 w 4603139"/>
                <a:gd name="connsiteY0" fmla="*/ 0 h 1069109"/>
                <a:gd name="connsiteX1" fmla="*/ 4494488 w 4603139"/>
                <a:gd name="connsiteY1" fmla="*/ 89479 h 1069109"/>
                <a:gd name="connsiteX2" fmla="*/ 4603139 w 4603139"/>
                <a:gd name="connsiteY2" fmla="*/ 441545 h 1069109"/>
                <a:gd name="connsiteX3" fmla="*/ 4565500 w 4603139"/>
                <a:gd name="connsiteY3" fmla="*/ 1046885 h 1069109"/>
                <a:gd name="connsiteX4" fmla="*/ 112713 w 4603139"/>
                <a:gd name="connsiteY4" fmla="*/ 1069109 h 1069109"/>
                <a:gd name="connsiteX5" fmla="*/ 1 w 4603139"/>
                <a:gd name="connsiteY5" fmla="*/ 345371 h 1069109"/>
                <a:gd name="connsiteX6" fmla="*/ 211981 w 4603139"/>
                <a:gd name="connsiteY6" fmla="*/ 0 h 1069109"/>
                <a:gd name="connsiteX0" fmla="*/ 197930 w 4589088"/>
                <a:gd name="connsiteY0" fmla="*/ 0 h 1069109"/>
                <a:gd name="connsiteX1" fmla="*/ 4480437 w 4589088"/>
                <a:gd name="connsiteY1" fmla="*/ 89479 h 1069109"/>
                <a:gd name="connsiteX2" fmla="*/ 4589088 w 4589088"/>
                <a:gd name="connsiteY2" fmla="*/ 441545 h 1069109"/>
                <a:gd name="connsiteX3" fmla="*/ 4551449 w 4589088"/>
                <a:gd name="connsiteY3" fmla="*/ 1046885 h 1069109"/>
                <a:gd name="connsiteX4" fmla="*/ 98662 w 4589088"/>
                <a:gd name="connsiteY4" fmla="*/ 1069109 h 1069109"/>
                <a:gd name="connsiteX5" fmla="*/ 0 w 4589088"/>
                <a:gd name="connsiteY5" fmla="*/ 362806 h 1069109"/>
                <a:gd name="connsiteX6" fmla="*/ 197930 w 4589088"/>
                <a:gd name="connsiteY6" fmla="*/ 0 h 1069109"/>
                <a:gd name="connsiteX0" fmla="*/ 197930 w 4589088"/>
                <a:gd name="connsiteY0" fmla="*/ 0 h 1046885"/>
                <a:gd name="connsiteX1" fmla="*/ 4480437 w 4589088"/>
                <a:gd name="connsiteY1" fmla="*/ 89479 h 1046885"/>
                <a:gd name="connsiteX2" fmla="*/ 4589088 w 4589088"/>
                <a:gd name="connsiteY2" fmla="*/ 441545 h 1046885"/>
                <a:gd name="connsiteX3" fmla="*/ 4551449 w 4589088"/>
                <a:gd name="connsiteY3" fmla="*/ 1046885 h 1046885"/>
                <a:gd name="connsiteX4" fmla="*/ 166313 w 4589088"/>
                <a:gd name="connsiteY4" fmla="*/ 1044568 h 1046885"/>
                <a:gd name="connsiteX5" fmla="*/ 0 w 4589088"/>
                <a:gd name="connsiteY5" fmla="*/ 362806 h 1046885"/>
                <a:gd name="connsiteX6" fmla="*/ 197930 w 4589088"/>
                <a:gd name="connsiteY6" fmla="*/ 0 h 1046885"/>
                <a:gd name="connsiteX0" fmla="*/ 197930 w 4589088"/>
                <a:gd name="connsiteY0" fmla="*/ 0 h 1051592"/>
                <a:gd name="connsiteX1" fmla="*/ 4480437 w 4589088"/>
                <a:gd name="connsiteY1" fmla="*/ 89479 h 1051592"/>
                <a:gd name="connsiteX2" fmla="*/ 4589088 w 4589088"/>
                <a:gd name="connsiteY2" fmla="*/ 441545 h 1051592"/>
                <a:gd name="connsiteX3" fmla="*/ 4551449 w 4589088"/>
                <a:gd name="connsiteY3" fmla="*/ 1046885 h 1051592"/>
                <a:gd name="connsiteX4" fmla="*/ 139188 w 4589088"/>
                <a:gd name="connsiteY4" fmla="*/ 1051592 h 1051592"/>
                <a:gd name="connsiteX5" fmla="*/ 0 w 4589088"/>
                <a:gd name="connsiteY5" fmla="*/ 362806 h 1051592"/>
                <a:gd name="connsiteX6" fmla="*/ 197930 w 4589088"/>
                <a:gd name="connsiteY6" fmla="*/ 0 h 1051592"/>
                <a:gd name="connsiteX0" fmla="*/ 197930 w 4589088"/>
                <a:gd name="connsiteY0" fmla="*/ 0 h 1057014"/>
                <a:gd name="connsiteX1" fmla="*/ 4480437 w 4589088"/>
                <a:gd name="connsiteY1" fmla="*/ 89479 h 1057014"/>
                <a:gd name="connsiteX2" fmla="*/ 4589088 w 4589088"/>
                <a:gd name="connsiteY2" fmla="*/ 441545 h 1057014"/>
                <a:gd name="connsiteX3" fmla="*/ 4551449 w 4589088"/>
                <a:gd name="connsiteY3" fmla="*/ 1046885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1135 w 4589088"/>
                <a:gd name="connsiteY3" fmla="*/ 1033371 h 1057014"/>
                <a:gd name="connsiteX4" fmla="*/ 128752 w 4589088"/>
                <a:gd name="connsiteY4" fmla="*/ 1057014 h 1057014"/>
                <a:gd name="connsiteX5" fmla="*/ 0 w 4589088"/>
                <a:gd name="connsiteY5" fmla="*/ 362806 h 1057014"/>
                <a:gd name="connsiteX6" fmla="*/ 197930 w 4589088"/>
                <a:gd name="connsiteY6" fmla="*/ 0 h 1057014"/>
                <a:gd name="connsiteX0" fmla="*/ 197930 w 4589088"/>
                <a:gd name="connsiteY0" fmla="*/ 0 h 1057014"/>
                <a:gd name="connsiteX1" fmla="*/ 4480437 w 4589088"/>
                <a:gd name="connsiteY1" fmla="*/ 89479 h 1057014"/>
                <a:gd name="connsiteX2" fmla="*/ 4589088 w 4589088"/>
                <a:gd name="connsiteY2" fmla="*/ 441545 h 1057014"/>
                <a:gd name="connsiteX3" fmla="*/ 4550945 w 4589088"/>
                <a:gd name="connsiteY3" fmla="*/ 1025263 h 1057014"/>
                <a:gd name="connsiteX4" fmla="*/ 128752 w 4589088"/>
                <a:gd name="connsiteY4" fmla="*/ 1057014 h 1057014"/>
                <a:gd name="connsiteX5" fmla="*/ 0 w 4589088"/>
                <a:gd name="connsiteY5" fmla="*/ 362806 h 1057014"/>
                <a:gd name="connsiteX6" fmla="*/ 197930 w 4589088"/>
                <a:gd name="connsiteY6" fmla="*/ 0 h 10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088" h="1057014">
                  <a:moveTo>
                    <a:pt x="197930" y="0"/>
                  </a:moveTo>
                  <a:lnTo>
                    <a:pt x="4480437" y="89479"/>
                  </a:lnTo>
                  <a:lnTo>
                    <a:pt x="4589088" y="441545"/>
                  </a:lnTo>
                  <a:lnTo>
                    <a:pt x="4550945" y="1025263"/>
                  </a:lnTo>
                  <a:lnTo>
                    <a:pt x="128752" y="1057014"/>
                  </a:lnTo>
                  <a:cubicBezTo>
                    <a:pt x="86687" y="818102"/>
                    <a:pt x="42065" y="601718"/>
                    <a:pt x="0" y="362806"/>
                  </a:cubicBezTo>
                  <a:cubicBezTo>
                    <a:pt x="97925" y="135478"/>
                    <a:pt x="121864" y="194541"/>
                    <a:pt x="1979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hthoek 19">
              <a:extLst>
                <a:ext uri="{FF2B5EF4-FFF2-40B4-BE49-F238E27FC236}">
                  <a16:creationId xmlns:a16="http://schemas.microsoft.com/office/drawing/2014/main" id="{D416C3F9-C29A-3641-B001-9A1C91CD065E}"/>
                </a:ext>
              </a:extLst>
            </p:cNvPr>
            <p:cNvSpPr/>
            <p:nvPr/>
          </p:nvSpPr>
          <p:spPr>
            <a:xfrm>
              <a:off x="1019740" y="4545651"/>
              <a:ext cx="4561147" cy="1110818"/>
            </a:xfrm>
            <a:custGeom>
              <a:avLst/>
              <a:gdLst>
                <a:gd name="connsiteX0" fmla="*/ 0 w 4400763"/>
                <a:gd name="connsiteY0" fmla="*/ 0 h 1089061"/>
                <a:gd name="connsiteX1" fmla="*/ 4400763 w 4400763"/>
                <a:gd name="connsiteY1" fmla="*/ 0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400763 w 4400763"/>
                <a:gd name="connsiteY2" fmla="*/ 1089061 h 1089061"/>
                <a:gd name="connsiteX3" fmla="*/ 0 w 4400763"/>
                <a:gd name="connsiteY3" fmla="*/ 1089061 h 1089061"/>
                <a:gd name="connsiteX4" fmla="*/ 0 w 4400763"/>
                <a:gd name="connsiteY4" fmla="*/ 0 h 1089061"/>
                <a:gd name="connsiteX0" fmla="*/ 0 w 4400763"/>
                <a:gd name="connsiteY0" fmla="*/ 0 h 1089061"/>
                <a:gd name="connsiteX1" fmla="*/ 4369940 w 4400763"/>
                <a:gd name="connsiteY1" fmla="*/ 82193 h 1089061"/>
                <a:gd name="connsiteX2" fmla="*/ 4376586 w 4400763"/>
                <a:gd name="connsiteY2" fmla="*/ 292179 h 1089061"/>
                <a:gd name="connsiteX3" fmla="*/ 4400763 w 4400763"/>
                <a:gd name="connsiteY3" fmla="*/ 1089061 h 1089061"/>
                <a:gd name="connsiteX4" fmla="*/ 0 w 4400763"/>
                <a:gd name="connsiteY4" fmla="*/ 1089061 h 1089061"/>
                <a:gd name="connsiteX5" fmla="*/ 0 w 4400763"/>
                <a:gd name="connsiteY5" fmla="*/ 0 h 1089061"/>
                <a:gd name="connsiteX0" fmla="*/ 0 w 4453089"/>
                <a:gd name="connsiteY0" fmla="*/ 0 h 1089061"/>
                <a:gd name="connsiteX1" fmla="*/ 4369940 w 4453089"/>
                <a:gd name="connsiteY1" fmla="*/ 82193 h 1089061"/>
                <a:gd name="connsiteX2" fmla="*/ 4453089 w 4453089"/>
                <a:gd name="connsiteY2" fmla="*/ 299466 h 1089061"/>
                <a:gd name="connsiteX3" fmla="*/ 4400763 w 4453089"/>
                <a:gd name="connsiteY3" fmla="*/ 1089061 h 1089061"/>
                <a:gd name="connsiteX4" fmla="*/ 0 w 4453089"/>
                <a:gd name="connsiteY4" fmla="*/ 1089061 h 1089061"/>
                <a:gd name="connsiteX5" fmla="*/ 0 w 4453089"/>
                <a:gd name="connsiteY5" fmla="*/ 0 h 1089061"/>
                <a:gd name="connsiteX0" fmla="*/ 0 w 4478591"/>
                <a:gd name="connsiteY0" fmla="*/ 0 h 1089061"/>
                <a:gd name="connsiteX1" fmla="*/ 4369940 w 4478591"/>
                <a:gd name="connsiteY1" fmla="*/ 82193 h 1089061"/>
                <a:gd name="connsiteX2" fmla="*/ 4478591 w 4478591"/>
                <a:gd name="connsiteY2" fmla="*/ 485261 h 1089061"/>
                <a:gd name="connsiteX3" fmla="*/ 4400763 w 4478591"/>
                <a:gd name="connsiteY3" fmla="*/ 1089061 h 1089061"/>
                <a:gd name="connsiteX4" fmla="*/ 0 w 4478591"/>
                <a:gd name="connsiteY4" fmla="*/ 1089061 h 1089061"/>
                <a:gd name="connsiteX5" fmla="*/ 0 w 4478591"/>
                <a:gd name="connsiteY5" fmla="*/ 0 h 1089061"/>
                <a:gd name="connsiteX0" fmla="*/ 0 w 4464018"/>
                <a:gd name="connsiteY0" fmla="*/ 0 h 1089061"/>
                <a:gd name="connsiteX1" fmla="*/ 4369940 w 4464018"/>
                <a:gd name="connsiteY1" fmla="*/ 82193 h 1089061"/>
                <a:gd name="connsiteX2" fmla="*/ 4464018 w 4464018"/>
                <a:gd name="connsiteY2" fmla="*/ 510762 h 1089061"/>
                <a:gd name="connsiteX3" fmla="*/ 4400763 w 4464018"/>
                <a:gd name="connsiteY3" fmla="*/ 1089061 h 1089061"/>
                <a:gd name="connsiteX4" fmla="*/ 0 w 4464018"/>
                <a:gd name="connsiteY4" fmla="*/ 1089061 h 1089061"/>
                <a:gd name="connsiteX5" fmla="*/ 0 w 4464018"/>
                <a:gd name="connsiteY5" fmla="*/ 0 h 1089061"/>
                <a:gd name="connsiteX0" fmla="*/ 0 w 4442160"/>
                <a:gd name="connsiteY0" fmla="*/ 0 h 1089061"/>
                <a:gd name="connsiteX1" fmla="*/ 4369940 w 4442160"/>
                <a:gd name="connsiteY1" fmla="*/ 82193 h 1089061"/>
                <a:gd name="connsiteX2" fmla="*/ 4442160 w 4442160"/>
                <a:gd name="connsiteY2" fmla="*/ 467046 h 1089061"/>
                <a:gd name="connsiteX3" fmla="*/ 4400763 w 4442160"/>
                <a:gd name="connsiteY3" fmla="*/ 1089061 h 1089061"/>
                <a:gd name="connsiteX4" fmla="*/ 0 w 4442160"/>
                <a:gd name="connsiteY4" fmla="*/ 1089061 h 1089061"/>
                <a:gd name="connsiteX5" fmla="*/ 0 w 4442160"/>
                <a:gd name="connsiteY5" fmla="*/ 0 h 1089061"/>
                <a:gd name="connsiteX0" fmla="*/ 0 w 4427588"/>
                <a:gd name="connsiteY0" fmla="*/ 0 h 1089061"/>
                <a:gd name="connsiteX1" fmla="*/ 4369940 w 4427588"/>
                <a:gd name="connsiteY1" fmla="*/ 82193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37152 w 4427588"/>
                <a:gd name="connsiteY1" fmla="*/ 89479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7588"/>
                <a:gd name="connsiteY0" fmla="*/ 0 h 1089061"/>
                <a:gd name="connsiteX1" fmla="*/ 4315294 w 4427588"/>
                <a:gd name="connsiteY1" fmla="*/ 96765 h 1089061"/>
                <a:gd name="connsiteX2" fmla="*/ 4427588 w 4427588"/>
                <a:gd name="connsiteY2" fmla="*/ 463403 h 1089061"/>
                <a:gd name="connsiteX3" fmla="*/ 4400763 w 4427588"/>
                <a:gd name="connsiteY3" fmla="*/ 1089061 h 1089061"/>
                <a:gd name="connsiteX4" fmla="*/ 0 w 4427588"/>
                <a:gd name="connsiteY4" fmla="*/ 1089061 h 1089061"/>
                <a:gd name="connsiteX5" fmla="*/ 0 w 4427588"/>
                <a:gd name="connsiteY5" fmla="*/ 0 h 1089061"/>
                <a:gd name="connsiteX0" fmla="*/ 0 w 4423945"/>
                <a:gd name="connsiteY0" fmla="*/ 0 h 1089061"/>
                <a:gd name="connsiteX1" fmla="*/ 4315294 w 4423945"/>
                <a:gd name="connsiteY1" fmla="*/ 96765 h 1089061"/>
                <a:gd name="connsiteX2" fmla="*/ 4423945 w 4423945"/>
                <a:gd name="connsiteY2" fmla="*/ 448831 h 1089061"/>
                <a:gd name="connsiteX3" fmla="*/ 4400763 w 4423945"/>
                <a:gd name="connsiteY3" fmla="*/ 1089061 h 1089061"/>
                <a:gd name="connsiteX4" fmla="*/ 0 w 4423945"/>
                <a:gd name="connsiteY4" fmla="*/ 1089061 h 1089061"/>
                <a:gd name="connsiteX5" fmla="*/ 0 w 4423945"/>
                <a:gd name="connsiteY5" fmla="*/ 0 h 1089061"/>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0929 w 4434874"/>
                <a:gd name="connsiteY5" fmla="*/ 0 h 1118205"/>
                <a:gd name="connsiteX0" fmla="*/ 10929 w 4434874"/>
                <a:gd name="connsiteY0" fmla="*/ 0 h 1118205"/>
                <a:gd name="connsiteX1" fmla="*/ 4326223 w 4434874"/>
                <a:gd name="connsiteY1" fmla="*/ 96765 h 1118205"/>
                <a:gd name="connsiteX2" fmla="*/ 4434874 w 4434874"/>
                <a:gd name="connsiteY2" fmla="*/ 448831 h 1118205"/>
                <a:gd name="connsiteX3" fmla="*/ 4411692 w 4434874"/>
                <a:gd name="connsiteY3" fmla="*/ 1089061 h 1118205"/>
                <a:gd name="connsiteX4" fmla="*/ 0 w 4434874"/>
                <a:gd name="connsiteY4" fmla="*/ 1118205 h 1118205"/>
                <a:gd name="connsiteX5" fmla="*/ 12239 w 4434874"/>
                <a:gd name="connsiteY5" fmla="*/ 266678 h 1118205"/>
                <a:gd name="connsiteX6" fmla="*/ 10929 w 4434874"/>
                <a:gd name="connsiteY6" fmla="*/ 0 h 1118205"/>
                <a:gd name="connsiteX0" fmla="*/ 166269 w 4590214"/>
                <a:gd name="connsiteY0" fmla="*/ 0 h 1118205"/>
                <a:gd name="connsiteX1" fmla="*/ 4481563 w 4590214"/>
                <a:gd name="connsiteY1" fmla="*/ 96765 h 1118205"/>
                <a:gd name="connsiteX2" fmla="*/ 4590214 w 4590214"/>
                <a:gd name="connsiteY2" fmla="*/ 448831 h 1118205"/>
                <a:gd name="connsiteX3" fmla="*/ 4567032 w 4590214"/>
                <a:gd name="connsiteY3" fmla="*/ 1089061 h 1118205"/>
                <a:gd name="connsiteX4" fmla="*/ 155340 w 4590214"/>
                <a:gd name="connsiteY4" fmla="*/ 1118205 h 1118205"/>
                <a:gd name="connsiteX5" fmla="*/ 0 w 4590214"/>
                <a:gd name="connsiteY5" fmla="*/ 485260 h 1118205"/>
                <a:gd name="connsiteX6" fmla="*/ 166269 w 4590214"/>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7 w 4561072"/>
                <a:gd name="connsiteY0" fmla="*/ 0 h 1118205"/>
                <a:gd name="connsiteX1" fmla="*/ 4452421 w 4561072"/>
                <a:gd name="connsiteY1" fmla="*/ 96765 h 1118205"/>
                <a:gd name="connsiteX2" fmla="*/ 4561072 w 4561072"/>
                <a:gd name="connsiteY2" fmla="*/ 448831 h 1118205"/>
                <a:gd name="connsiteX3" fmla="*/ 4537890 w 4561072"/>
                <a:gd name="connsiteY3" fmla="*/ 1089061 h 1118205"/>
                <a:gd name="connsiteX4" fmla="*/ 126198 w 4561072"/>
                <a:gd name="connsiteY4" fmla="*/ 1118205 h 1118205"/>
                <a:gd name="connsiteX5" fmla="*/ 2 w 4561072"/>
                <a:gd name="connsiteY5" fmla="*/ 401470 h 1118205"/>
                <a:gd name="connsiteX6" fmla="*/ 137127 w 4561072"/>
                <a:gd name="connsiteY6" fmla="*/ 0 h 1118205"/>
                <a:gd name="connsiteX0" fmla="*/ 137125 w 4561070"/>
                <a:gd name="connsiteY0" fmla="*/ 0 h 1118205"/>
                <a:gd name="connsiteX1" fmla="*/ 4452419 w 4561070"/>
                <a:gd name="connsiteY1" fmla="*/ 96765 h 1118205"/>
                <a:gd name="connsiteX2" fmla="*/ 4561070 w 4561070"/>
                <a:gd name="connsiteY2" fmla="*/ 448831 h 1118205"/>
                <a:gd name="connsiteX3" fmla="*/ 4537888 w 4561070"/>
                <a:gd name="connsiteY3" fmla="*/ 1089061 h 1118205"/>
                <a:gd name="connsiteX4" fmla="*/ 126196 w 4561070"/>
                <a:gd name="connsiteY4" fmla="*/ 1118205 h 1118205"/>
                <a:gd name="connsiteX5" fmla="*/ 0 w 4561070"/>
                <a:gd name="connsiteY5" fmla="*/ 401470 h 1118205"/>
                <a:gd name="connsiteX6" fmla="*/ 137125 w 4561070"/>
                <a:gd name="connsiteY6" fmla="*/ 0 h 1118205"/>
                <a:gd name="connsiteX0" fmla="*/ 213629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213629 w 4561070"/>
                <a:gd name="connsiteY6" fmla="*/ 0 h 1110919"/>
                <a:gd name="connsiteX0" fmla="*/ 140768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40768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 name="connsiteX0" fmla="*/ 169912 w 4561070"/>
                <a:gd name="connsiteY0" fmla="*/ 0 h 1110919"/>
                <a:gd name="connsiteX1" fmla="*/ 4452419 w 4561070"/>
                <a:gd name="connsiteY1" fmla="*/ 89479 h 1110919"/>
                <a:gd name="connsiteX2" fmla="*/ 4561070 w 4561070"/>
                <a:gd name="connsiteY2" fmla="*/ 441545 h 1110919"/>
                <a:gd name="connsiteX3" fmla="*/ 4537888 w 4561070"/>
                <a:gd name="connsiteY3" fmla="*/ 1081775 h 1110919"/>
                <a:gd name="connsiteX4" fmla="*/ 126196 w 4561070"/>
                <a:gd name="connsiteY4" fmla="*/ 1110919 h 1110919"/>
                <a:gd name="connsiteX5" fmla="*/ 0 w 4561070"/>
                <a:gd name="connsiteY5" fmla="*/ 394184 h 1110919"/>
                <a:gd name="connsiteX6" fmla="*/ 169912 w 4561070"/>
                <a:gd name="connsiteY6" fmla="*/ 0 h 11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070" h="1110919">
                  <a:moveTo>
                    <a:pt x="169912" y="0"/>
                  </a:moveTo>
                  <a:lnTo>
                    <a:pt x="4452419" y="89479"/>
                  </a:lnTo>
                  <a:lnTo>
                    <a:pt x="4561070" y="441545"/>
                  </a:lnTo>
                  <a:lnTo>
                    <a:pt x="4537888" y="1081775"/>
                  </a:lnTo>
                  <a:lnTo>
                    <a:pt x="126196" y="1110919"/>
                  </a:lnTo>
                  <a:lnTo>
                    <a:pt x="0" y="394184"/>
                  </a:lnTo>
                  <a:cubicBezTo>
                    <a:pt x="97925" y="166856"/>
                    <a:pt x="93846" y="194541"/>
                    <a:pt x="1699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8207" name="Tijdelijke aanduiding voor tekst 82">
            <a:extLst>
              <a:ext uri="{FF2B5EF4-FFF2-40B4-BE49-F238E27FC236}">
                <a16:creationId xmlns:a16="http://schemas.microsoft.com/office/drawing/2014/main" id="{55F6097B-D257-9476-BB84-2FBF529FA665}"/>
              </a:ext>
            </a:extLst>
          </p:cNvPr>
          <p:cNvSpPr txBox="1">
            <a:spLocks noChangeArrowheads="1"/>
          </p:cNvSpPr>
          <p:nvPr/>
        </p:nvSpPr>
        <p:spPr bwMode="auto">
          <a:xfrm>
            <a:off x="7389813" y="147638"/>
            <a:ext cx="1584325" cy="3857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265113" algn="l"/>
              </a:tabLst>
              <a:defRPr sz="2800">
                <a:solidFill>
                  <a:schemeClr val="tx1"/>
                </a:solidFill>
                <a:latin typeface="Calibri" panose="020F0502020204030204" pitchFamily="34" charset="0"/>
              </a:defRPr>
            </a:lvl1pPr>
            <a:lvl2pPr marL="538163" indent="-265113">
              <a:lnSpc>
                <a:spcPct val="90000"/>
              </a:lnSpc>
              <a:spcBef>
                <a:spcPts val="500"/>
              </a:spcBef>
              <a:buFont typeface="Arial" panose="020B0604020202020204" pitchFamily="34" charset="0"/>
              <a:buChar char="•"/>
              <a:tabLst>
                <a:tab pos="265113" algn="l"/>
              </a:tabLst>
              <a:defRPr sz="2400">
                <a:solidFill>
                  <a:schemeClr val="tx1"/>
                </a:solidFill>
                <a:latin typeface="Calibri" panose="020F0502020204030204" pitchFamily="34" charset="0"/>
              </a:defRPr>
            </a:lvl2pPr>
            <a:lvl3pPr marL="803275" indent="-265113">
              <a:lnSpc>
                <a:spcPct val="90000"/>
              </a:lnSpc>
              <a:spcBef>
                <a:spcPts val="500"/>
              </a:spcBef>
              <a:buFont typeface="Arial" panose="020B0604020202020204" pitchFamily="34" charset="0"/>
              <a:buChar char="•"/>
              <a:tabLst>
                <a:tab pos="2651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51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Lst>
              <a:defRPr>
                <a:solidFill>
                  <a:schemeClr val="tx1"/>
                </a:solidFill>
                <a:latin typeface="Calibri" panose="020F0502020204030204" pitchFamily="34" charset="0"/>
              </a:defRPr>
            </a:lvl9pPr>
          </a:lstStyle>
          <a:p>
            <a:pPr eaLnBrk="1" hangingPunct="1">
              <a:spcBef>
                <a:spcPts val="600"/>
              </a:spcBef>
              <a:spcAft>
                <a:spcPts val="600"/>
              </a:spcAft>
              <a:buClr>
                <a:srgbClr val="F26422"/>
              </a:buClr>
              <a:buFont typeface="Wingdings" panose="05000000000000000000" pitchFamily="2" charset="2"/>
              <a:buNone/>
            </a:pPr>
            <a:r>
              <a:rPr lang="en-GB" altLang="nl-NL" sz="1400">
                <a:solidFill>
                  <a:srgbClr val="000000"/>
                </a:solidFill>
                <a:latin typeface="Segoe UI" panose="020B0502040204020203" pitchFamily="34" charset="0"/>
              </a:rPr>
              <a:t> </a:t>
            </a:r>
          </a:p>
        </p:txBody>
      </p:sp>
      <p:sp>
        <p:nvSpPr>
          <p:cNvPr id="23" name="Titel 1">
            <a:extLst>
              <a:ext uri="{FF2B5EF4-FFF2-40B4-BE49-F238E27FC236}">
                <a16:creationId xmlns:a16="http://schemas.microsoft.com/office/drawing/2014/main" id="{A768AE19-83BE-9CB4-0C76-71618D7FAEFD}"/>
              </a:ext>
            </a:extLst>
          </p:cNvPr>
          <p:cNvSpPr txBox="1">
            <a:spLocks/>
          </p:cNvSpPr>
          <p:nvPr/>
        </p:nvSpPr>
        <p:spPr>
          <a:xfrm>
            <a:off x="90488" y="1285875"/>
            <a:ext cx="8553450" cy="542925"/>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nl-NL" sz="3600" b="1" dirty="0"/>
              <a:t>De wedstrijd</a:t>
            </a:r>
          </a:p>
        </p:txBody>
      </p:sp>
      <p:sp>
        <p:nvSpPr>
          <p:cNvPr id="2" name="Titel 2">
            <a:extLst>
              <a:ext uri="{FF2B5EF4-FFF2-40B4-BE49-F238E27FC236}">
                <a16:creationId xmlns:a16="http://schemas.microsoft.com/office/drawing/2014/main" id="{EC734037-CD32-7ECE-ADAF-B1E944AE84D0}"/>
              </a:ext>
            </a:extLst>
          </p:cNvPr>
          <p:cNvSpPr txBox="1">
            <a:spLocks/>
          </p:cNvSpPr>
          <p:nvPr/>
        </p:nvSpPr>
        <p:spPr bwMode="auto">
          <a:xfrm rot="21357110">
            <a:off x="103980" y="347279"/>
            <a:ext cx="2203450" cy="517525"/>
          </a:xfrm>
          <a:prstGeom prst="rect">
            <a:avLst/>
          </a:prstGeom>
          <a:noFill/>
          <a:ln>
            <a:noFill/>
          </a:ln>
        </p:spPr>
        <p:txBody>
          <a:bodyPr anchor="b">
            <a:normAutofit fontScale="450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nl-NL" sz="4800" b="1" dirty="0">
                <a:solidFill>
                  <a:schemeClr val="bg1"/>
                </a:solidFill>
                <a:latin typeface="+mn-lt"/>
              </a:rPr>
              <a:t>Spelregelbewijs</a:t>
            </a:r>
            <a:endParaRPr lang="en-GB" sz="4800" b="1" dirty="0">
              <a:solidFill>
                <a:schemeClr val="bg1"/>
              </a:solidFill>
              <a:latin typeface="+mn-lt"/>
            </a:endParaRPr>
          </a:p>
        </p:txBody>
      </p:sp>
      <p:sp>
        <p:nvSpPr>
          <p:cNvPr id="16" name="Rechthoek 6">
            <a:extLst>
              <a:ext uri="{FF2B5EF4-FFF2-40B4-BE49-F238E27FC236}">
                <a16:creationId xmlns:a16="http://schemas.microsoft.com/office/drawing/2014/main" id="{26B14D74-5D2A-9A06-2B58-9E72C42CBC8F}"/>
              </a:ext>
            </a:extLst>
          </p:cNvPr>
          <p:cNvSpPr>
            <a:spLocks noGrp="1" noRot="1" noMove="1" noResize="1" noEditPoints="1" noAdjustHandles="1" noChangeArrowheads="1" noChangeShapeType="1"/>
          </p:cNvSpPr>
          <p:nvPr/>
        </p:nvSpPr>
        <p:spPr>
          <a:xfrm>
            <a:off x="8562975" y="-90488"/>
            <a:ext cx="665163" cy="7035801"/>
          </a:xfrm>
          <a:custGeom>
            <a:avLst/>
            <a:gdLst>
              <a:gd name="connsiteX0" fmla="*/ 0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0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657546 w 839787"/>
              <a:gd name="connsiteY4"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391149 w 839787"/>
              <a:gd name="connsiteY4" fmla="*/ 2681555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545261 w 839787"/>
              <a:gd name="connsiteY4" fmla="*/ 2784297 h 6858000"/>
              <a:gd name="connsiteX5" fmla="*/ 657546 w 839787"/>
              <a:gd name="connsiteY5"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247311 w 839787"/>
              <a:gd name="connsiteY4" fmla="*/ 5054885 h 6858000"/>
              <a:gd name="connsiteX5" fmla="*/ 545261 w 839787"/>
              <a:gd name="connsiteY5" fmla="*/ 2784297 h 6858000"/>
              <a:gd name="connsiteX6" fmla="*/ 657546 w 839787"/>
              <a:gd name="connsiteY6" fmla="*/ 0 h 6858000"/>
              <a:gd name="connsiteX0" fmla="*/ 657546 w 839787"/>
              <a:gd name="connsiteY0" fmla="*/ 0 h 6858000"/>
              <a:gd name="connsiteX1" fmla="*/ 839787 w 839787"/>
              <a:gd name="connsiteY1" fmla="*/ 0 h 6858000"/>
              <a:gd name="connsiteX2" fmla="*/ 839787 w 839787"/>
              <a:gd name="connsiteY2" fmla="*/ 6858000 h 6858000"/>
              <a:gd name="connsiteX3" fmla="*/ 0 w 839787"/>
              <a:gd name="connsiteY3" fmla="*/ 6858000 h 6858000"/>
              <a:gd name="connsiteX4" fmla="*/ 144569 w 839787"/>
              <a:gd name="connsiteY4" fmla="*/ 4582274 h 6858000"/>
              <a:gd name="connsiteX5" fmla="*/ 545261 w 839787"/>
              <a:gd name="connsiteY5" fmla="*/ 2784297 h 6858000"/>
              <a:gd name="connsiteX6" fmla="*/ 657546 w 839787"/>
              <a:gd name="connsiteY6" fmla="*/ 0 h 6858000"/>
              <a:gd name="connsiteX0" fmla="*/ 512977 w 695218"/>
              <a:gd name="connsiteY0" fmla="*/ 0 h 6858000"/>
              <a:gd name="connsiteX1" fmla="*/ 695218 w 695218"/>
              <a:gd name="connsiteY1" fmla="*/ 0 h 6858000"/>
              <a:gd name="connsiteX2" fmla="*/ 695218 w 695218"/>
              <a:gd name="connsiteY2" fmla="*/ 6858000 h 6858000"/>
              <a:gd name="connsiteX3" fmla="*/ 163656 w 695218"/>
              <a:gd name="connsiteY3" fmla="*/ 6837452 h 6858000"/>
              <a:gd name="connsiteX4" fmla="*/ 0 w 695218"/>
              <a:gd name="connsiteY4" fmla="*/ 4582274 h 6858000"/>
              <a:gd name="connsiteX5" fmla="*/ 400692 w 695218"/>
              <a:gd name="connsiteY5" fmla="*/ 2784297 h 6858000"/>
              <a:gd name="connsiteX6" fmla="*/ 512977 w 695218"/>
              <a:gd name="connsiteY6" fmla="*/ 0 h 6858000"/>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00692 w 695218"/>
              <a:gd name="connsiteY5" fmla="*/ 2784297 h 6878549"/>
              <a:gd name="connsiteX6" fmla="*/ 512977 w 695218"/>
              <a:gd name="connsiteY6" fmla="*/ 0 h 6878549"/>
              <a:gd name="connsiteX0" fmla="*/ 51297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12977 w 695218"/>
              <a:gd name="connsiteY6" fmla="*/ 0 h 6878549"/>
              <a:gd name="connsiteX0" fmla="*/ 554074 w 695218"/>
              <a:gd name="connsiteY0" fmla="*/ 0 h 6888823"/>
              <a:gd name="connsiteX1" fmla="*/ 695218 w 695218"/>
              <a:gd name="connsiteY1" fmla="*/ 10274 h 6888823"/>
              <a:gd name="connsiteX2" fmla="*/ 695218 w 695218"/>
              <a:gd name="connsiteY2" fmla="*/ 6868274 h 6888823"/>
              <a:gd name="connsiteX3" fmla="*/ 173931 w 695218"/>
              <a:gd name="connsiteY3" fmla="*/ 6888823 h 6888823"/>
              <a:gd name="connsiteX4" fmla="*/ 0 w 695218"/>
              <a:gd name="connsiteY4" fmla="*/ 4592548 h 6888823"/>
              <a:gd name="connsiteX5" fmla="*/ 462337 w 695218"/>
              <a:gd name="connsiteY5" fmla="*/ 3215812 h 6888823"/>
              <a:gd name="connsiteX6" fmla="*/ 554074 w 695218"/>
              <a:gd name="connsiteY6" fmla="*/ 0 h 6888823"/>
              <a:gd name="connsiteX0" fmla="*/ 584897 w 695218"/>
              <a:gd name="connsiteY0" fmla="*/ 0 h 6878549"/>
              <a:gd name="connsiteX1" fmla="*/ 695218 w 695218"/>
              <a:gd name="connsiteY1" fmla="*/ 0 h 6878549"/>
              <a:gd name="connsiteX2" fmla="*/ 695218 w 695218"/>
              <a:gd name="connsiteY2" fmla="*/ 6858000 h 6878549"/>
              <a:gd name="connsiteX3" fmla="*/ 173931 w 695218"/>
              <a:gd name="connsiteY3" fmla="*/ 6878549 h 6878549"/>
              <a:gd name="connsiteX4" fmla="*/ 0 w 695218"/>
              <a:gd name="connsiteY4" fmla="*/ 4582274 h 6878549"/>
              <a:gd name="connsiteX5" fmla="*/ 462337 w 695218"/>
              <a:gd name="connsiteY5" fmla="*/ 3205538 h 6878549"/>
              <a:gd name="connsiteX6" fmla="*/ 584897 w 695218"/>
              <a:gd name="connsiteY6" fmla="*/ 0 h 6878549"/>
              <a:gd name="connsiteX0" fmla="*/ 512978 w 623299"/>
              <a:gd name="connsiteY0" fmla="*/ 0 h 6878549"/>
              <a:gd name="connsiteX1" fmla="*/ 623299 w 623299"/>
              <a:gd name="connsiteY1" fmla="*/ 0 h 6878549"/>
              <a:gd name="connsiteX2" fmla="*/ 623299 w 623299"/>
              <a:gd name="connsiteY2" fmla="*/ 6858000 h 6878549"/>
              <a:gd name="connsiteX3" fmla="*/ 102012 w 623299"/>
              <a:gd name="connsiteY3" fmla="*/ 6878549 h 6878549"/>
              <a:gd name="connsiteX4" fmla="*/ 0 w 623299"/>
              <a:gd name="connsiteY4" fmla="*/ 4756935 h 6878549"/>
              <a:gd name="connsiteX5" fmla="*/ 390418 w 623299"/>
              <a:gd name="connsiteY5" fmla="*/ 3205538 h 6878549"/>
              <a:gd name="connsiteX6" fmla="*/ 512978 w 623299"/>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205538 h 6878549"/>
              <a:gd name="connsiteX6" fmla="*/ 451333 w 561654"/>
              <a:gd name="connsiteY6" fmla="*/ 0 h 6878549"/>
              <a:gd name="connsiteX0" fmla="*/ 451333 w 561654"/>
              <a:gd name="connsiteY0" fmla="*/ 0 h 6878549"/>
              <a:gd name="connsiteX1" fmla="*/ 561654 w 561654"/>
              <a:gd name="connsiteY1" fmla="*/ 0 h 6878549"/>
              <a:gd name="connsiteX2" fmla="*/ 561654 w 561654"/>
              <a:gd name="connsiteY2" fmla="*/ 6858000 h 6878549"/>
              <a:gd name="connsiteX3" fmla="*/ 40367 w 561654"/>
              <a:gd name="connsiteY3" fmla="*/ 6878549 h 6878549"/>
              <a:gd name="connsiteX4" fmla="*/ 0 w 561654"/>
              <a:gd name="connsiteY4" fmla="*/ 4921321 h 6878549"/>
              <a:gd name="connsiteX5" fmla="*/ 328773 w 561654"/>
              <a:gd name="connsiteY5" fmla="*/ 3051426 h 6878549"/>
              <a:gd name="connsiteX6" fmla="*/ 451333 w 561654"/>
              <a:gd name="connsiteY6" fmla="*/ 0 h 6878549"/>
              <a:gd name="connsiteX0" fmla="*/ 410966 w 521287"/>
              <a:gd name="connsiteY0" fmla="*/ 0 h 6878549"/>
              <a:gd name="connsiteX1" fmla="*/ 521287 w 521287"/>
              <a:gd name="connsiteY1" fmla="*/ 0 h 6878549"/>
              <a:gd name="connsiteX2" fmla="*/ 521287 w 521287"/>
              <a:gd name="connsiteY2" fmla="*/ 6858000 h 6878549"/>
              <a:gd name="connsiteX3" fmla="*/ 0 w 521287"/>
              <a:gd name="connsiteY3" fmla="*/ 6878549 h 6878549"/>
              <a:gd name="connsiteX4" fmla="*/ 11004 w 521287"/>
              <a:gd name="connsiteY4" fmla="*/ 4962418 h 6878549"/>
              <a:gd name="connsiteX5" fmla="*/ 288406 w 521287"/>
              <a:gd name="connsiteY5" fmla="*/ 3051426 h 6878549"/>
              <a:gd name="connsiteX6" fmla="*/ 410966 w 521287"/>
              <a:gd name="connsiteY6" fmla="*/ 0 h 6878549"/>
              <a:gd name="connsiteX0" fmla="*/ 399962 w 510283"/>
              <a:gd name="connsiteY0" fmla="*/ 0 h 6868275"/>
              <a:gd name="connsiteX1" fmla="*/ 510283 w 510283"/>
              <a:gd name="connsiteY1" fmla="*/ 0 h 6868275"/>
              <a:gd name="connsiteX2" fmla="*/ 510283 w 510283"/>
              <a:gd name="connsiteY2" fmla="*/ 6858000 h 6868275"/>
              <a:gd name="connsiteX3" fmla="*/ 143108 w 510283"/>
              <a:gd name="connsiteY3" fmla="*/ 6868275 h 6868275"/>
              <a:gd name="connsiteX4" fmla="*/ 0 w 510283"/>
              <a:gd name="connsiteY4" fmla="*/ 4962418 h 6868275"/>
              <a:gd name="connsiteX5" fmla="*/ 277402 w 510283"/>
              <a:gd name="connsiteY5" fmla="*/ 3051426 h 6868275"/>
              <a:gd name="connsiteX6" fmla="*/ 399962 w 510283"/>
              <a:gd name="connsiteY6" fmla="*/ 0 h 68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3" h="6868275">
                <a:moveTo>
                  <a:pt x="399962" y="0"/>
                </a:moveTo>
                <a:lnTo>
                  <a:pt x="510283" y="0"/>
                </a:lnTo>
                <a:lnTo>
                  <a:pt x="510283" y="6858000"/>
                </a:lnTo>
                <a:lnTo>
                  <a:pt x="143108" y="6868275"/>
                </a:lnTo>
                <a:lnTo>
                  <a:pt x="0" y="4962418"/>
                </a:lnTo>
                <a:lnTo>
                  <a:pt x="277402" y="3051426"/>
                </a:lnTo>
                <a:lnTo>
                  <a:pt x="399962" y="0"/>
                </a:lnTo>
                <a:close/>
              </a:path>
            </a:pathLst>
          </a:custGeom>
          <a:solidFill>
            <a:srgbClr val="F26422"/>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GB" sz="1800" kern="0">
              <a:solidFill>
                <a:prstClr val="white"/>
              </a:solidFill>
              <a:latin typeface="Segoe UI"/>
            </a:endParaRPr>
          </a:p>
        </p:txBody>
      </p:sp>
      <p:sp>
        <p:nvSpPr>
          <p:cNvPr id="6" name="Tijdelijke aanduiding voor inhoud 2">
            <a:extLst>
              <a:ext uri="{FF2B5EF4-FFF2-40B4-BE49-F238E27FC236}">
                <a16:creationId xmlns:a16="http://schemas.microsoft.com/office/drawing/2014/main" id="{3D94D1D5-4610-75BE-C944-7169E6EA5C88}"/>
              </a:ext>
            </a:extLst>
          </p:cNvPr>
          <p:cNvSpPr txBox="1">
            <a:spLocks noChangeArrowheads="1"/>
          </p:cNvSpPr>
          <p:nvPr/>
        </p:nvSpPr>
        <p:spPr bwMode="auto">
          <a:xfrm>
            <a:off x="565150" y="2490788"/>
            <a:ext cx="6305550" cy="3794125"/>
          </a:xfrm>
          <a:prstGeom prst="rect">
            <a:avLst/>
          </a:prstGeom>
          <a:noFill/>
          <a:ln>
            <a:noFill/>
          </a:ln>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ts val="0"/>
              </a:spcBef>
              <a:buNone/>
              <a:defRPr/>
            </a:pPr>
            <a:r>
              <a:rPr lang="nl-NL" altLang="nl-NL" sz="1400" i="1" u="sng" dirty="0"/>
              <a:t>De laatste 30 seconden: </a:t>
            </a:r>
            <a:endParaRPr lang="nl-NL" altLang="nl-NL" sz="1400" dirty="0"/>
          </a:p>
          <a:p>
            <a:pPr eaLnBrk="1" hangingPunct="1">
              <a:lnSpc>
                <a:spcPct val="100000"/>
              </a:lnSpc>
              <a:spcBef>
                <a:spcPts val="0"/>
              </a:spcBef>
              <a:defRPr/>
            </a:pPr>
            <a:r>
              <a:rPr lang="nl-NL" altLang="nl-NL" sz="1200" dirty="0"/>
              <a:t>Belangrijk: is de bal wel of niet in het spel? </a:t>
            </a:r>
          </a:p>
          <a:p>
            <a:pPr eaLnBrk="1" hangingPunct="1">
              <a:lnSpc>
                <a:spcPct val="100000"/>
              </a:lnSpc>
              <a:spcBef>
                <a:spcPts val="0"/>
              </a:spcBef>
              <a:defRPr/>
            </a:pPr>
            <a:r>
              <a:rPr lang="nl-NL" altLang="nl-NL" sz="1200" dirty="0"/>
              <a:t>Niet in het spel en de uitvoering van een worp wordt verhinderd door de tegenstander dan is er sprake van een overtreding. Dit dient dan met een diskwalificatie én een strafworp (7-meterworp) bestraft te worden.;</a:t>
            </a:r>
          </a:p>
          <a:p>
            <a:pPr eaLnBrk="1" hangingPunct="1">
              <a:lnSpc>
                <a:spcPct val="100000"/>
              </a:lnSpc>
              <a:spcBef>
                <a:spcPts val="0"/>
              </a:spcBef>
              <a:defRPr/>
            </a:pPr>
            <a:r>
              <a:rPr lang="nl-NL" altLang="nl-NL" sz="1200" dirty="0"/>
              <a:t>Wel in het spel dan gelden er niet ineens andere regels met betrekking tot de bestraffing. Wel geldt dat bij een diskwalificatie de wedstrijd hervat wordt met een strafworp.</a:t>
            </a:r>
          </a:p>
          <a:p>
            <a:pPr marL="0" indent="0" eaLnBrk="1" hangingPunct="1">
              <a:lnSpc>
                <a:spcPct val="100000"/>
              </a:lnSpc>
              <a:spcBef>
                <a:spcPts val="0"/>
              </a:spcBef>
              <a:buNone/>
              <a:defRPr/>
            </a:pPr>
            <a:endParaRPr lang="nl-NL" altLang="nl-NL" sz="1600" dirty="0"/>
          </a:p>
          <a:p>
            <a:pPr marL="0" indent="0" eaLnBrk="1" hangingPunct="1">
              <a:lnSpc>
                <a:spcPct val="100000"/>
              </a:lnSpc>
              <a:spcBef>
                <a:spcPts val="0"/>
              </a:spcBef>
              <a:buNone/>
              <a:defRPr/>
            </a:pPr>
            <a:r>
              <a:rPr lang="nl-NL" altLang="nl-NL" sz="1400" i="1" u="sng" dirty="0"/>
              <a:t>De Time-out: </a:t>
            </a:r>
          </a:p>
          <a:p>
            <a:pPr eaLnBrk="1" hangingPunct="1">
              <a:lnSpc>
                <a:spcPct val="100000"/>
              </a:lnSpc>
              <a:spcBef>
                <a:spcPts val="0"/>
              </a:spcBef>
              <a:defRPr/>
            </a:pPr>
            <a:r>
              <a:rPr lang="nl-NL" altLang="nl-NL" sz="1200" dirty="0"/>
              <a:t>Wanneer is dit verplicht?</a:t>
            </a:r>
          </a:p>
          <a:p>
            <a:pPr eaLnBrk="1" hangingPunct="1">
              <a:lnSpc>
                <a:spcPct val="100000"/>
              </a:lnSpc>
              <a:spcBef>
                <a:spcPts val="0"/>
              </a:spcBef>
              <a:defRPr/>
            </a:pPr>
            <a:r>
              <a:rPr lang="nl-NL" altLang="nl-NL" sz="1200" dirty="0"/>
              <a:t>Wanneer kan de scheidsrechter dit nog meer geven? </a:t>
            </a:r>
          </a:p>
        </p:txBody>
      </p:sp>
    </p:spTree>
    <p:extLst>
      <p:ext uri="{BB962C8B-B14F-4D97-AF65-F5344CB8AC3E}">
        <p14:creationId xmlns:p14="http://schemas.microsoft.com/office/powerpoint/2010/main" val="1007226799"/>
      </p:ext>
    </p:extLst>
  </p:cSld>
  <p:clrMapOvr>
    <a:masterClrMapping/>
  </p:clrMapOvr>
</p:sld>
</file>

<file path=ppt/theme/theme1.xml><?xml version="1.0" encoding="utf-8"?>
<a:theme xmlns:a="http://schemas.openxmlformats.org/drawingml/2006/main" name="Aangepast ontwerp">
  <a:themeElements>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angepast ontwe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altLang="nl-NL" sz="16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altLang="nl-NL" sz="1600" b="0" i="0" u="none" strike="noStrike" cap="none" normalizeH="0" baseline="0">
            <a:ln>
              <a:noFill/>
            </a:ln>
            <a:solidFill>
              <a:schemeClr val="tx1"/>
            </a:solidFill>
            <a:effectLst/>
            <a:latin typeface="Arial" charset="0"/>
          </a:defRPr>
        </a:defPPr>
      </a:lstStyle>
    </a:lnDef>
  </a:objectDefaults>
  <a:extraClrSchemeLst>
    <a:extraClrScheme>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tandaardontwerp">
  <a:themeElements>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ardontwe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altLang="nl-NL" sz="16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altLang="nl-NL" sz="1600" b="0" i="0" u="none" strike="noStrike" cap="none" normalizeH="0" baseline="0">
            <a:ln>
              <a:noFill/>
            </a:ln>
            <a:solidFill>
              <a:schemeClr val="tx1"/>
            </a:solidFill>
            <a:effectLst/>
            <a:latin typeface="Arial" charset="0"/>
          </a:defRPr>
        </a:defPPr>
      </a:lstStyle>
    </a:lnDef>
  </a:objectDefaults>
  <a:extraClrSchemeLst>
    <a:extraClrScheme>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Standaardontwerp">
  <a:themeElements>
    <a:clrScheme name="2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tandaardontwe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altLang="nl-NL" sz="16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altLang="nl-NL" sz="1600" b="0" i="0" u="none" strike="noStrike" cap="none" normalizeH="0" baseline="0">
            <a:ln>
              <a:noFill/>
            </a:ln>
            <a:solidFill>
              <a:schemeClr val="tx1"/>
            </a:solidFill>
            <a:effectLst/>
            <a:latin typeface="Arial" charset="0"/>
          </a:defRPr>
        </a:defPPr>
      </a:lstStyle>
    </a:lnDef>
  </a:objectDefaults>
  <a:extraClrSchemeLst>
    <a:extraClrScheme>
      <a:clrScheme name="2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2DD41B192123479611BD847A90C449" ma:contentTypeVersion="17" ma:contentTypeDescription="Een nieuw document maken." ma:contentTypeScope="" ma:versionID="75a2640fd6c743d630f649b6e3e0be24">
  <xsd:schema xmlns:xsd="http://www.w3.org/2001/XMLSchema" xmlns:xs="http://www.w3.org/2001/XMLSchema" xmlns:p="http://schemas.microsoft.com/office/2006/metadata/properties" xmlns:ns2="b7b5854e-8516-44da-9522-a9acca08c3f2" xmlns:ns3="1e0bc7ba-4b91-4e4d-8d47-6ad5bb67093e" targetNamespace="http://schemas.microsoft.com/office/2006/metadata/properties" ma:root="true" ma:fieldsID="5160d3e5a4a9f1cc5e36d72ad65d7aef" ns2:_="" ns3:_="">
    <xsd:import namespace="b7b5854e-8516-44da-9522-a9acca08c3f2"/>
    <xsd:import namespace="1e0bc7ba-4b91-4e4d-8d47-6ad5bb67093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b5854e-8516-44da-9522-a9acca08c3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559ce3fd-32d2-4fdc-8d0b-acfb7ed44f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0bc7ba-4b91-4e4d-8d47-6ad5bb67093e"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d8f98dcc-eb95-4bbb-ac34-0232ad2fb1a2}" ma:internalName="TaxCatchAll" ma:showField="CatchAllData" ma:web="1e0bc7ba-4b91-4e4d-8d47-6ad5bb6709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7b5854e-8516-44da-9522-a9acca08c3f2">
      <Terms xmlns="http://schemas.microsoft.com/office/infopath/2007/PartnerControls"/>
    </lcf76f155ced4ddcb4097134ff3c332f>
    <TaxCatchAll xmlns="1e0bc7ba-4b91-4e4d-8d47-6ad5bb67093e" xsi:nil="true"/>
  </documentManagement>
</p:properties>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AC09FB-5876-49BB-8177-AB48F655E316}"/>
</file>

<file path=customXml/itemProps2.xml><?xml version="1.0" encoding="utf-8"?>
<ds:datastoreItem xmlns:ds="http://schemas.openxmlformats.org/officeDocument/2006/customXml" ds:itemID="{82B69368-20B6-48CA-8552-40A26B6A60F2}">
  <ds:schemaRefs>
    <ds:schemaRef ds:uri="http://schemas.microsoft.com/office/infopath/2007/PartnerControls"/>
    <ds:schemaRef ds:uri="http://schemas.microsoft.com/office/2006/documentManagement/types"/>
    <ds:schemaRef ds:uri="http://purl.org/dc/terms/"/>
    <ds:schemaRef ds:uri="b7b5854e-8516-44da-9522-a9acca08c3f2"/>
    <ds:schemaRef ds:uri="http://schemas.openxmlformats.org/package/2006/metadata/core-properties"/>
    <ds:schemaRef ds:uri="http://purl.org/dc/dcmitype/"/>
    <ds:schemaRef ds:uri="1e0bc7ba-4b91-4e4d-8d47-6ad5bb67093e"/>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08BB3DF0-FEDA-4436-8996-E81CAF87A776}">
  <ds:schemaRefs>
    <ds:schemaRef ds:uri="http://schemas.microsoft.com/office/2006/metadata/longProperties"/>
  </ds:schemaRefs>
</ds:datastoreItem>
</file>

<file path=customXml/itemProps4.xml><?xml version="1.0" encoding="utf-8"?>
<ds:datastoreItem xmlns:ds="http://schemas.openxmlformats.org/officeDocument/2006/customXml" ds:itemID="{5B575B68-E01A-45AB-8622-F208ADA5B3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35434</TotalTime>
  <Words>11087</Words>
  <Application>Microsoft Office PowerPoint</Application>
  <PresentationFormat>Diavoorstelling (4:3)</PresentationFormat>
  <Paragraphs>907</Paragraphs>
  <Slides>42</Slides>
  <Notes>41</Notes>
  <HiddenSlides>0</HiddenSlides>
  <MMClips>3</MMClips>
  <ScaleCrop>false</ScaleCrop>
  <HeadingPairs>
    <vt:vector size="6" baseType="variant">
      <vt:variant>
        <vt:lpstr>Gebruikte lettertypen</vt:lpstr>
      </vt:variant>
      <vt:variant>
        <vt:i4>11</vt:i4>
      </vt:variant>
      <vt:variant>
        <vt:lpstr>Thema</vt:lpstr>
      </vt:variant>
      <vt:variant>
        <vt:i4>4</vt:i4>
      </vt:variant>
      <vt:variant>
        <vt:lpstr>Diatitels</vt:lpstr>
      </vt:variant>
      <vt:variant>
        <vt:i4>42</vt:i4>
      </vt:variant>
    </vt:vector>
  </HeadingPairs>
  <TitlesOfParts>
    <vt:vector size="57" baseType="lpstr">
      <vt:lpstr>AngsanaUPC</vt:lpstr>
      <vt:lpstr>Arial</vt:lpstr>
      <vt:lpstr>Bradley Hand ITC</vt:lpstr>
      <vt:lpstr>Calibri</vt:lpstr>
      <vt:lpstr>Calibri (Hoofdtekst)</vt:lpstr>
      <vt:lpstr>Calibri Light</vt:lpstr>
      <vt:lpstr>Muro</vt:lpstr>
      <vt:lpstr>Open Sans</vt:lpstr>
      <vt:lpstr>Segoe UI</vt:lpstr>
      <vt:lpstr>Verdana</vt:lpstr>
      <vt:lpstr>Wingdings</vt:lpstr>
      <vt:lpstr>Aangepast ontwerp</vt:lpstr>
      <vt:lpstr>1_Standaardontwerp</vt:lpstr>
      <vt:lpstr>2_Standaardontwerp</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NHV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docenten</dc:title>
  <dc:creator>Vincent van der Meijden</dc:creator>
  <cp:lastModifiedBy>Stijn Westerhof</cp:lastModifiedBy>
  <cp:revision>168</cp:revision>
  <dcterms:created xsi:type="dcterms:W3CDTF">2005-10-20T10:05:32Z</dcterms:created>
  <dcterms:modified xsi:type="dcterms:W3CDTF">2023-08-02T12:13:31Z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BUILTIN\Administrators</vt:lpwstr>
  </property>
  <property fmtid="{D5CDD505-2E9C-101B-9397-08002B2CF9AE}" pid="3" name="Order">
    <vt:lpwstr>5113400.00000000</vt:lpwstr>
  </property>
  <property fmtid="{D5CDD505-2E9C-101B-9397-08002B2CF9AE}" pid="4" name="display_urn:schemas-microsoft-com:office:office#Author">
    <vt:lpwstr>BUILTIN\Administrators</vt:lpwstr>
  </property>
  <property fmtid="{D5CDD505-2E9C-101B-9397-08002B2CF9AE}" pid="5" name="lcf76f155ced4ddcb4097134ff3c332f">
    <vt:lpwstr/>
  </property>
  <property fmtid="{D5CDD505-2E9C-101B-9397-08002B2CF9AE}" pid="6" name="TaxCatchAll">
    <vt:lpwstr/>
  </property>
  <property fmtid="{D5CDD505-2E9C-101B-9397-08002B2CF9AE}" pid="7" name="MediaServiceImageTags">
    <vt:lpwstr/>
  </property>
  <property fmtid="{D5CDD505-2E9C-101B-9397-08002B2CF9AE}" pid="8" name="ContentTypeId">
    <vt:lpwstr>0x0101003D2DD41B192123479611BD847A90C449</vt:lpwstr>
  </property>
</Properties>
</file>