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86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6" r:id="rId4"/>
    <p:sldId id="313" r:id="rId5"/>
    <p:sldId id="301" r:id="rId6"/>
    <p:sldId id="320" r:id="rId7"/>
    <p:sldId id="310" r:id="rId8"/>
    <p:sldId id="308" r:id="rId9"/>
    <p:sldId id="292" r:id="rId10"/>
    <p:sldId id="293" r:id="rId11"/>
  </p:sldIdLst>
  <p:sldSz cx="9144000" cy="5715000" type="screen16x10"/>
  <p:notesSz cx="6797675" cy="9928225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2">
          <p15:clr>
            <a:srgbClr val="A4A3A4"/>
          </p15:clr>
        </p15:guide>
        <p15:guide id="2" pos="50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jark de Lange" initials="Td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4470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1146" y="108"/>
      </p:cViewPr>
      <p:guideLst>
        <p:guide orient="horz" pos="582"/>
        <p:guide pos="50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DDA32-392C-AF4E-AC56-9BA5E849F1DF}" type="datetimeFigureOut">
              <a:rPr lang="nl-NL" smtClean="0"/>
              <a:t>19-11-2023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602F2-4B08-6A42-8504-F95968CA32B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94657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0592E-D416-2145-8ABD-D04F7042DAF7}" type="datetimeFigureOut">
              <a:rPr lang="nl-NL" smtClean="0"/>
              <a:t>19-11-2023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2BEAD-743A-C748-BE17-10D0B4B2ED5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9516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dia IS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751" y="1093788"/>
            <a:ext cx="6192838" cy="1461422"/>
          </a:xfrm>
        </p:spPr>
        <p:txBody>
          <a:bodyPr lIns="0" tIns="0" rIns="0" bIns="0" anchor="t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1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5673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5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380985" indent="0">
              <a:buNone/>
              <a:defRPr sz="1667"/>
            </a:lvl2pPr>
            <a:lvl3pPr marL="761970" indent="0">
              <a:buNone/>
              <a:defRPr sz="1500"/>
            </a:lvl3pPr>
            <a:lvl4pPr marL="1142954" indent="0">
              <a:buNone/>
              <a:defRPr sz="1333"/>
            </a:lvl4pPr>
            <a:lvl5pPr marL="1523939" indent="0">
              <a:buNone/>
              <a:defRPr sz="1333"/>
            </a:lvl5pPr>
            <a:lvl6pPr marL="1904924" indent="0">
              <a:buNone/>
              <a:defRPr sz="1333"/>
            </a:lvl6pPr>
            <a:lvl7pPr marL="2285909" indent="0">
              <a:buNone/>
              <a:defRPr sz="1333"/>
            </a:lvl7pPr>
            <a:lvl8pPr marL="2666893" indent="0">
              <a:buNone/>
              <a:defRPr sz="1333"/>
            </a:lvl8pPr>
            <a:lvl9pPr marL="3047878" indent="0">
              <a:buNone/>
              <a:defRPr sz="1333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56611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67150" cy="36261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521354"/>
            <a:ext cx="3867150" cy="36261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785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9" y="1400969"/>
            <a:ext cx="3868737" cy="6865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9" y="2087563"/>
            <a:ext cx="3868737" cy="30704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788" cy="6865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788" cy="30704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53763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085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696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81000"/>
            <a:ext cx="2949575" cy="1333500"/>
          </a:xfrm>
          <a:prstGeom prst="rect">
            <a:avLst/>
          </a:prstGeom>
        </p:spPr>
        <p:txBody>
          <a:bodyPr anchor="b"/>
          <a:lstStyle>
            <a:lvl1pPr>
              <a:defRPr sz="2667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822855"/>
            <a:ext cx="4629150" cy="4061354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9" y="1714500"/>
            <a:ext cx="2949575" cy="3176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549343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81000"/>
            <a:ext cx="2949575" cy="1333500"/>
          </a:xfrm>
          <a:prstGeom prst="rect">
            <a:avLst/>
          </a:prstGeom>
        </p:spPr>
        <p:txBody>
          <a:bodyPr anchor="b"/>
          <a:lstStyle>
            <a:lvl1pPr>
              <a:defRPr sz="2667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822855"/>
            <a:ext cx="4629150" cy="4061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9" y="1714500"/>
            <a:ext cx="2949575" cy="3176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76694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10596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6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1" y="304271"/>
            <a:ext cx="5762625" cy="484319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7355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ar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750" y="985839"/>
            <a:ext cx="8064500" cy="4032250"/>
          </a:xfrm>
          <a:prstGeom prst="rect">
            <a:avLst/>
          </a:prstGeom>
        </p:spPr>
        <p:txBody>
          <a:bodyPr/>
          <a:lstStyle>
            <a:lvl1pPr marL="0" indent="0">
              <a:buFont typeface="Calibri" pitchFamily="34" charset="0"/>
              <a:buNone/>
              <a:defRPr/>
            </a:lvl1pPr>
            <a:lvl2pPr marL="180000" indent="-180000">
              <a:spcBef>
                <a:spcPts val="0"/>
              </a:spcBef>
              <a:buFont typeface="Verdana" pitchFamily="34" charset="0"/>
              <a:buChar char="–"/>
              <a:defRPr/>
            </a:lvl2pPr>
            <a:lvl3pPr marL="360000" indent="-180000">
              <a:spcBef>
                <a:spcPts val="0"/>
              </a:spcBef>
              <a:buFont typeface="Verdana" pitchFamily="34" charset="0"/>
              <a:buChar char="–"/>
              <a:defRPr/>
            </a:lvl3pPr>
            <a:lvl4pPr marL="540000" indent="-180000">
              <a:spcBef>
                <a:spcPts val="0"/>
              </a:spcBef>
              <a:buFont typeface="Verdana" pitchFamily="34" charset="0"/>
              <a:buChar char="–"/>
              <a:defRPr/>
            </a:lvl4pPr>
            <a:lvl5pPr marL="720000" indent="-180000">
              <a:spcBef>
                <a:spcPts val="0"/>
              </a:spcBef>
              <a:buFont typeface="Verdana" pitchFamily="34" charset="0"/>
              <a:buChar char="–"/>
              <a:defRPr/>
            </a:lvl5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249502" y="5202001"/>
            <a:ext cx="644995" cy="30427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7023DB73-2268-AC4F-AC43-7C603D4DB5F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70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373064"/>
            <a:ext cx="8064500" cy="720726"/>
          </a:xfrm>
        </p:spPr>
        <p:txBody>
          <a:bodyPr anchor="t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091429"/>
            <a:ext cx="3852000" cy="7572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lIns="180000" tIns="72000" rIns="180000" bIns="72000" anchor="ctr">
            <a:normAutofit/>
          </a:bodyPr>
          <a:lstStyle>
            <a:lvl1pPr marL="360363" indent="-360363">
              <a:buNone/>
              <a:defRPr sz="1400">
                <a:solidFill>
                  <a:schemeClr val="tx2"/>
                </a:solidFill>
              </a:defRPr>
            </a:lvl1pPr>
            <a:lvl2pPr marL="405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04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5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0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60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1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65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417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idx="14"/>
          </p:nvPr>
        </p:nvSpPr>
        <p:spPr>
          <a:xfrm>
            <a:off x="539402" y="1917352"/>
            <a:ext cx="3852000" cy="7572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lIns="180000" tIns="72000" rIns="180000" bIns="72000" anchor="ctr">
            <a:normAutofit/>
          </a:bodyPr>
          <a:lstStyle>
            <a:lvl1pPr marL="360363" indent="-360363">
              <a:buNone/>
              <a:defRPr sz="1400">
                <a:solidFill>
                  <a:schemeClr val="tx2"/>
                </a:solidFill>
              </a:defRPr>
            </a:lvl1pPr>
            <a:lvl2pPr marL="405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04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5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0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60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1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65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417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idx="15"/>
          </p:nvPr>
        </p:nvSpPr>
        <p:spPr>
          <a:xfrm>
            <a:off x="539402" y="2743273"/>
            <a:ext cx="3852000" cy="7572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lIns="180000" tIns="72000" rIns="180000" bIns="72000" anchor="ctr">
            <a:normAutofit/>
          </a:bodyPr>
          <a:lstStyle>
            <a:lvl1pPr marL="360363" indent="-360363">
              <a:buNone/>
              <a:defRPr sz="1400">
                <a:solidFill>
                  <a:schemeClr val="tx2"/>
                </a:solidFill>
              </a:defRPr>
            </a:lvl1pPr>
            <a:lvl2pPr marL="405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04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5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0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60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1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65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417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idx="16"/>
          </p:nvPr>
        </p:nvSpPr>
        <p:spPr>
          <a:xfrm>
            <a:off x="539750" y="3569196"/>
            <a:ext cx="3852000" cy="7572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lIns="180000" tIns="72000" rIns="180000" bIns="72000" anchor="ctr">
            <a:normAutofit/>
          </a:bodyPr>
          <a:lstStyle>
            <a:lvl1pPr marL="360363" indent="-360363">
              <a:buNone/>
              <a:defRPr sz="1400">
                <a:solidFill>
                  <a:schemeClr val="tx2"/>
                </a:solidFill>
              </a:defRPr>
            </a:lvl1pPr>
            <a:lvl2pPr marL="405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04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5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0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60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1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65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417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idx="18"/>
          </p:nvPr>
        </p:nvSpPr>
        <p:spPr>
          <a:xfrm>
            <a:off x="4752250" y="1093789"/>
            <a:ext cx="3852000" cy="7572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lIns="180000" tIns="72000" rIns="180000" bIns="72000" anchor="ctr">
            <a:normAutofit/>
          </a:bodyPr>
          <a:lstStyle>
            <a:lvl1pPr marL="360363" indent="-360363">
              <a:buNone/>
              <a:defRPr sz="1400">
                <a:solidFill>
                  <a:schemeClr val="tx2"/>
                </a:solidFill>
              </a:defRPr>
            </a:lvl1pPr>
            <a:lvl2pPr marL="405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04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5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0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60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1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65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417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19" name="Tijdelijke aanduiding voor tekst 2"/>
          <p:cNvSpPr>
            <a:spLocks noGrp="1"/>
          </p:cNvSpPr>
          <p:nvPr>
            <p:ph type="body" idx="19"/>
          </p:nvPr>
        </p:nvSpPr>
        <p:spPr>
          <a:xfrm>
            <a:off x="4752250" y="1919712"/>
            <a:ext cx="3852000" cy="7572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lIns="180000" tIns="72000" rIns="180000" bIns="72000" anchor="ctr">
            <a:normAutofit/>
          </a:bodyPr>
          <a:lstStyle>
            <a:lvl1pPr marL="361950" indent="-361950">
              <a:buNone/>
              <a:defRPr sz="1400">
                <a:solidFill>
                  <a:schemeClr val="tx2"/>
                </a:solidFill>
              </a:defRPr>
            </a:lvl1pPr>
            <a:lvl2pPr marL="405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04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5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0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60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1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65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417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20" name="Tijdelijke aanduiding voor tekst 2"/>
          <p:cNvSpPr>
            <a:spLocks noGrp="1"/>
          </p:cNvSpPr>
          <p:nvPr>
            <p:ph type="body" idx="20"/>
          </p:nvPr>
        </p:nvSpPr>
        <p:spPr>
          <a:xfrm>
            <a:off x="4752250" y="2745633"/>
            <a:ext cx="3852000" cy="7572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lIns="180000" tIns="72000" rIns="180000" bIns="72000" anchor="ctr">
            <a:normAutofit/>
          </a:bodyPr>
          <a:lstStyle>
            <a:lvl1pPr marL="360363" indent="-360363">
              <a:buNone/>
              <a:defRPr sz="1400">
                <a:solidFill>
                  <a:schemeClr val="tx2"/>
                </a:solidFill>
              </a:defRPr>
            </a:lvl1pPr>
            <a:lvl2pPr marL="405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04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5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0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60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1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65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417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idx="21"/>
          </p:nvPr>
        </p:nvSpPr>
        <p:spPr>
          <a:xfrm>
            <a:off x="4752250" y="3571556"/>
            <a:ext cx="3852000" cy="7572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lIns="180000" tIns="72000" rIns="180000" bIns="72000" anchor="ctr">
            <a:normAutofit/>
          </a:bodyPr>
          <a:lstStyle>
            <a:lvl1pPr marL="360363" indent="-360363">
              <a:buNone/>
              <a:defRPr sz="1400">
                <a:solidFill>
                  <a:schemeClr val="tx2"/>
                </a:solidFill>
              </a:defRPr>
            </a:lvl1pPr>
            <a:lvl2pPr marL="405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04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5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20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60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31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65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417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2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249502" y="5202001"/>
            <a:ext cx="644995" cy="30427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7023DB73-2268-AC4F-AC43-7C603D4DB5F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70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373063"/>
            <a:ext cx="8064500" cy="396876"/>
          </a:xfrm>
        </p:spPr>
        <p:txBody>
          <a:bodyPr/>
          <a:lstStyle/>
          <a:p>
            <a:r>
              <a:rPr lang="en-US"/>
              <a:t>Titelstijl van model bewerken</a:t>
            </a:r>
            <a:endParaRPr lang="nl-NL" dirty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15"/>
          </p:nvPr>
        </p:nvSpPr>
        <p:spPr>
          <a:xfrm>
            <a:off x="539753" y="994775"/>
            <a:ext cx="3959225" cy="4023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 dirty="0"/>
          </a:p>
        </p:txBody>
      </p:sp>
      <p:sp>
        <p:nvSpPr>
          <p:cNvPr id="15" name="Tijdelijke aanduiding voor inhoud 14"/>
          <p:cNvSpPr>
            <a:spLocks noGrp="1"/>
          </p:cNvSpPr>
          <p:nvPr>
            <p:ph sz="quarter" idx="16"/>
          </p:nvPr>
        </p:nvSpPr>
        <p:spPr>
          <a:xfrm>
            <a:off x="4644250" y="985839"/>
            <a:ext cx="3960000" cy="4023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249502" y="5202001"/>
            <a:ext cx="644995" cy="30427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7023DB73-2268-AC4F-AC43-7C603D4DB5F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193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ar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373063"/>
            <a:ext cx="8064500" cy="612776"/>
          </a:xfrm>
        </p:spPr>
        <p:txBody>
          <a:bodyPr/>
          <a:lstStyle/>
          <a:p>
            <a:r>
              <a:rPr lang="en-US"/>
              <a:t>Titelstijl van model bewerken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750" y="5472864"/>
            <a:ext cx="813248" cy="180000"/>
          </a:xfrm>
          <a:prstGeom prst="rect">
            <a:avLst/>
          </a:prstGeom>
        </p:spPr>
      </p:pic>
      <p:sp>
        <p:nvSpPr>
          <p:cNvPr id="11" name="Tijdelijke aanduiding voor inhoud 10"/>
          <p:cNvSpPr>
            <a:spLocks noGrp="1"/>
          </p:cNvSpPr>
          <p:nvPr>
            <p:ph sz="quarter" idx="14"/>
          </p:nvPr>
        </p:nvSpPr>
        <p:spPr>
          <a:xfrm>
            <a:off x="571500" y="1439863"/>
            <a:ext cx="2520000" cy="3369204"/>
          </a:xfrm>
          <a:prstGeom prst="rect">
            <a:avLst/>
          </a:prstGeom>
          <a:ln>
            <a:solidFill>
              <a:srgbClr val="0A2B78"/>
            </a:solidFill>
          </a:ln>
        </p:spPr>
        <p:txBody>
          <a:bodyPr lIns="108000" tIns="46800" rIns="108000" bIns="46800">
            <a:normAutofit/>
          </a:bodyPr>
          <a:lstStyle>
            <a:lvl1pPr marL="0" marR="0" indent="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/>
            </a:lvl1pPr>
            <a:lvl2pPr marL="0" marR="0" indent="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/>
            </a:lvl2pPr>
            <a:lvl3pPr marL="0" marR="0" indent="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/>
            </a:lvl3pPr>
            <a:lvl4pPr marL="0" marR="0" indent="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/>
            </a:lvl4pPr>
            <a:lvl5pPr marL="0" marR="0" indent="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/>
            </a:lvl5pPr>
          </a:lstStyle>
          <a:p>
            <a:pPr marL="180000" marR="0" lvl="0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tekststijl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het model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bewerken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1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Tweede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2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3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4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Vijfde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15"/>
          </p:nvPr>
        </p:nvSpPr>
        <p:spPr>
          <a:xfrm>
            <a:off x="3343750" y="1439863"/>
            <a:ext cx="2520000" cy="3369204"/>
          </a:xfrm>
          <a:prstGeom prst="rect">
            <a:avLst/>
          </a:prstGeom>
          <a:ln>
            <a:solidFill>
              <a:srgbClr val="0A2B78"/>
            </a:solidFill>
          </a:ln>
        </p:spPr>
        <p:txBody>
          <a:bodyPr lIns="108000" tIns="46800" rIns="108000" bIns="46800">
            <a:normAutofit/>
          </a:bodyPr>
          <a:lstStyle>
            <a:lvl1pPr marL="0" marR="0" indent="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None/>
              <a:tabLst/>
              <a:defRPr sz="1600"/>
            </a:lvl1pPr>
            <a:lvl2pPr marL="0" marR="0" indent="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itchFamily="34" charset="0"/>
              <a:buNone/>
              <a:tabLst/>
              <a:defRPr sz="1400"/>
            </a:lvl2pPr>
            <a:lvl3pPr marL="0" marR="0" indent="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itchFamily="34" charset="0"/>
              <a:buNone/>
              <a:tabLst/>
              <a:defRPr sz="1400"/>
            </a:lvl3pPr>
            <a:lvl4pPr marL="0" marR="0" indent="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itchFamily="34" charset="0"/>
              <a:buNone/>
              <a:tabLst/>
              <a:defRPr sz="1400"/>
            </a:lvl4pPr>
            <a:lvl5pPr marL="0" marR="0" indent="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itchFamily="34" charset="0"/>
              <a:buNone/>
              <a:tabLst/>
              <a:defRPr sz="1400"/>
            </a:lvl5pPr>
          </a:lstStyle>
          <a:p>
            <a:pPr marL="180000" marR="0" lvl="0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tekststijl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het model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bewerken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1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Tweede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2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3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4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Vijfde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ijdelijke aanduiding voor inhoud 14"/>
          <p:cNvSpPr>
            <a:spLocks noGrp="1"/>
          </p:cNvSpPr>
          <p:nvPr>
            <p:ph sz="quarter" idx="16"/>
          </p:nvPr>
        </p:nvSpPr>
        <p:spPr>
          <a:xfrm>
            <a:off x="6084250" y="1439863"/>
            <a:ext cx="2520000" cy="3369204"/>
          </a:xfrm>
          <a:prstGeom prst="rect">
            <a:avLst/>
          </a:prstGeom>
          <a:ln>
            <a:solidFill>
              <a:srgbClr val="0A2B78"/>
            </a:solidFill>
          </a:ln>
        </p:spPr>
        <p:txBody>
          <a:bodyPr lIns="108000" tIns="46800" rIns="108000" bIns="46800">
            <a:normAutofit/>
          </a:bodyPr>
          <a:lstStyle>
            <a:lvl1pPr marL="180000" marR="0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 sz="1600"/>
            </a:lvl1pPr>
            <a:lvl2pPr marL="360000" marR="0" indent="-18000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 sz="1400"/>
            </a:lvl2pPr>
            <a:lvl3pPr marL="540000" marR="0" indent="-18000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 sz="1400"/>
            </a:lvl3pPr>
            <a:lvl4pPr marL="720000" marR="0" indent="-18000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 sz="1400"/>
            </a:lvl4pPr>
            <a:lvl5pPr marL="900000" marR="0" indent="-180000" algn="l" defTabSz="810433" rtl="0" eaLnBrk="1" fontAlgn="auto" latinLnBrk="0" hangingPunct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 sz="1400"/>
            </a:lvl5pPr>
          </a:lstStyle>
          <a:p>
            <a:pPr marL="180000" marR="0" lvl="0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tekststijl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het model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bewerken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1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Tweede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2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3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4" indent="-18000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Vijfde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niveau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571500" y="974191"/>
            <a:ext cx="2520000" cy="387350"/>
          </a:xfrm>
          <a:prstGeom prst="round2DiagRect">
            <a:avLst/>
          </a:prstGeom>
          <a:solidFill>
            <a:srgbClr val="0A2B78"/>
          </a:solidFill>
        </p:spPr>
        <p:txBody>
          <a:bodyPr lIns="108000" rIns="108000" anchor="ctr"/>
          <a:lstStyle>
            <a:lvl1pPr>
              <a:defRPr sz="16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TITEL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8" hasCustomPrompt="1"/>
          </p:nvPr>
        </p:nvSpPr>
        <p:spPr>
          <a:xfrm>
            <a:off x="3343275" y="974191"/>
            <a:ext cx="2520950" cy="387350"/>
          </a:xfrm>
          <a:prstGeom prst="round2DiagRect">
            <a:avLst/>
          </a:prstGeom>
          <a:solidFill>
            <a:srgbClr val="0A2B78"/>
          </a:solidFill>
        </p:spPr>
        <p:txBody>
          <a:bodyPr lIns="108000" rIns="108000" anchor="ctr"/>
          <a:lstStyle>
            <a:lvl1pPr>
              <a:defRPr sz="16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TITEL</a:t>
            </a:r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9" hasCustomPrompt="1"/>
          </p:nvPr>
        </p:nvSpPr>
        <p:spPr>
          <a:xfrm>
            <a:off x="6084888" y="974191"/>
            <a:ext cx="2519362" cy="387350"/>
          </a:xfrm>
          <a:prstGeom prst="round2DiagRect">
            <a:avLst/>
          </a:prstGeom>
          <a:solidFill>
            <a:srgbClr val="0A2B78"/>
          </a:solidFill>
        </p:spPr>
        <p:txBody>
          <a:bodyPr lIns="108000" rIns="108000" anchor="ctr"/>
          <a:lstStyle>
            <a:lvl1pPr>
              <a:defRPr sz="16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TITEL</a:t>
            </a:r>
            <a:endParaRPr lang="nl-NL" dirty="0"/>
          </a:p>
        </p:txBody>
      </p:sp>
      <p:sp>
        <p:nvSpPr>
          <p:cNvPr id="1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249502" y="5202001"/>
            <a:ext cx="644995" cy="30427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7023DB73-2268-AC4F-AC43-7C603D4DB5F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657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ard 5 -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 dirty="0"/>
          </a:p>
        </p:txBody>
      </p:sp>
      <p:sp>
        <p:nvSpPr>
          <p:cNvPr id="6" name="Tijdelijke aanduiding voor tabel 5"/>
          <p:cNvSpPr>
            <a:spLocks noGrp="1"/>
          </p:cNvSpPr>
          <p:nvPr>
            <p:ph type="tbl" sz="quarter" idx="12"/>
          </p:nvPr>
        </p:nvSpPr>
        <p:spPr>
          <a:xfrm>
            <a:off x="539750" y="985839"/>
            <a:ext cx="8064500" cy="403225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Klik op het pictogram als u een tabel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249502" y="5202001"/>
            <a:ext cx="644995" cy="30427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7023DB73-2268-AC4F-AC43-7C603D4DB5F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213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ndaard 5 -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geronde rechthoek 9"/>
          <p:cNvSpPr/>
          <p:nvPr/>
        </p:nvSpPr>
        <p:spPr>
          <a:xfrm>
            <a:off x="539751" y="985839"/>
            <a:ext cx="4031153" cy="360697"/>
          </a:xfrm>
          <a:prstGeom prst="roundRect">
            <a:avLst/>
          </a:prstGeom>
          <a:ln>
            <a:solidFill>
              <a:srgbClr val="0A2B7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2"/>
                </a:solidFill>
              </a:rPr>
              <a:t>Omschrijving</a:t>
            </a:r>
          </a:p>
        </p:txBody>
      </p:sp>
      <p:sp>
        <p:nvSpPr>
          <p:cNvPr id="14" name="Afgeronde rechthoek 13"/>
          <p:cNvSpPr/>
          <p:nvPr/>
        </p:nvSpPr>
        <p:spPr>
          <a:xfrm>
            <a:off x="4787575" y="985839"/>
            <a:ext cx="1800000" cy="360697"/>
          </a:xfrm>
          <a:prstGeom prst="roundRect">
            <a:avLst/>
          </a:prstGeom>
          <a:ln>
            <a:solidFill>
              <a:srgbClr val="0A2B7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2"/>
                </a:solidFill>
              </a:rPr>
              <a:t>Thema</a:t>
            </a:r>
          </a:p>
        </p:txBody>
      </p:sp>
      <p:sp>
        <p:nvSpPr>
          <p:cNvPr id="15" name="Afgeronde rechthoek 14"/>
          <p:cNvSpPr/>
          <p:nvPr/>
        </p:nvSpPr>
        <p:spPr>
          <a:xfrm>
            <a:off x="6804250" y="985839"/>
            <a:ext cx="1800000" cy="360697"/>
          </a:xfrm>
          <a:prstGeom prst="roundRect">
            <a:avLst/>
          </a:prstGeom>
          <a:ln>
            <a:solidFill>
              <a:srgbClr val="0A2B7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2"/>
                </a:solidFill>
              </a:rPr>
              <a:t>Modellen</a:t>
            </a:r>
          </a:p>
        </p:txBody>
      </p:sp>
      <p:sp>
        <p:nvSpPr>
          <p:cNvPr id="16" name="Afgeronde rechthoek 15"/>
          <p:cNvSpPr/>
          <p:nvPr/>
        </p:nvSpPr>
        <p:spPr>
          <a:xfrm>
            <a:off x="4790648" y="3073178"/>
            <a:ext cx="1800000" cy="360697"/>
          </a:xfrm>
          <a:prstGeom prst="roundRect">
            <a:avLst/>
          </a:prstGeom>
          <a:ln>
            <a:solidFill>
              <a:srgbClr val="0A2B7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2"/>
                </a:solidFill>
              </a:rPr>
              <a:t>Duur</a:t>
            </a:r>
          </a:p>
        </p:txBody>
      </p:sp>
      <p:sp>
        <p:nvSpPr>
          <p:cNvPr id="19" name="Afgeronde rechthoek 18"/>
          <p:cNvSpPr/>
          <p:nvPr/>
        </p:nvSpPr>
        <p:spPr>
          <a:xfrm>
            <a:off x="6810396" y="3073178"/>
            <a:ext cx="1800000" cy="360697"/>
          </a:xfrm>
          <a:prstGeom prst="roundRect">
            <a:avLst/>
          </a:prstGeom>
          <a:ln>
            <a:solidFill>
              <a:srgbClr val="0A2B7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tx2"/>
                </a:solidFill>
              </a:rPr>
              <a:t>Bronnen</a:t>
            </a:r>
          </a:p>
        </p:txBody>
      </p:sp>
      <p:sp>
        <p:nvSpPr>
          <p:cNvPr id="21" name="Tijdelijke aanduiding voor inhoud 20"/>
          <p:cNvSpPr>
            <a:spLocks noGrp="1"/>
          </p:cNvSpPr>
          <p:nvPr>
            <p:ph sz="quarter" idx="15"/>
          </p:nvPr>
        </p:nvSpPr>
        <p:spPr>
          <a:xfrm>
            <a:off x="539750" y="1383947"/>
            <a:ext cx="4032250" cy="36341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180000" indent="-180000">
              <a:defRPr sz="1200"/>
            </a:lvl2pPr>
            <a:lvl3pPr marL="360000" indent="-180000">
              <a:defRPr sz="1000"/>
            </a:lvl3pPr>
            <a:lvl4pPr marL="540000" indent="-180000">
              <a:defRPr sz="1000"/>
            </a:lvl4pPr>
            <a:lvl5pPr marL="720000" indent="-180000">
              <a:defRPr sz="1000"/>
            </a:lvl5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 dirty="0"/>
          </a:p>
        </p:txBody>
      </p:sp>
      <p:sp>
        <p:nvSpPr>
          <p:cNvPr id="23" name="Tijdelijke aanduiding voor inhoud 22"/>
          <p:cNvSpPr>
            <a:spLocks noGrp="1"/>
          </p:cNvSpPr>
          <p:nvPr>
            <p:ph sz="quarter" idx="16"/>
          </p:nvPr>
        </p:nvSpPr>
        <p:spPr>
          <a:xfrm>
            <a:off x="4788432" y="1383946"/>
            <a:ext cx="1800000" cy="150955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  <a:lvl2pPr marL="180000" indent="-180000">
              <a:spcBef>
                <a:spcPts val="0"/>
              </a:spcBef>
              <a:defRPr sz="1100"/>
            </a:lvl2pPr>
            <a:lvl3pPr marL="360000" indent="-180000">
              <a:spcBef>
                <a:spcPts val="0"/>
              </a:spcBef>
              <a:defRPr sz="1000"/>
            </a:lvl3pPr>
            <a:lvl4pPr marL="540000" indent="-180000">
              <a:spcBef>
                <a:spcPts val="0"/>
              </a:spcBef>
              <a:defRPr sz="1000"/>
            </a:lvl4pPr>
            <a:lvl5pPr marL="720000" indent="-180000">
              <a:spcBef>
                <a:spcPts val="0"/>
              </a:spcBef>
              <a:defRPr sz="1000"/>
            </a:lvl5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 dirty="0"/>
          </a:p>
        </p:txBody>
      </p:sp>
      <p:sp>
        <p:nvSpPr>
          <p:cNvPr id="25" name="Tijdelijke aanduiding voor inhoud 24"/>
          <p:cNvSpPr>
            <a:spLocks noGrp="1"/>
          </p:cNvSpPr>
          <p:nvPr>
            <p:ph sz="quarter" idx="17"/>
          </p:nvPr>
        </p:nvSpPr>
        <p:spPr>
          <a:xfrm>
            <a:off x="6804864" y="1383946"/>
            <a:ext cx="1800000" cy="150955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  <a:lvl2pPr marL="180000" indent="-180000">
              <a:spcBef>
                <a:spcPts val="0"/>
              </a:spcBef>
              <a:defRPr sz="1100"/>
            </a:lvl2pPr>
            <a:lvl3pPr marL="360000" indent="-180000">
              <a:spcBef>
                <a:spcPts val="0"/>
              </a:spcBef>
              <a:defRPr sz="1000"/>
            </a:lvl3pPr>
            <a:lvl4pPr marL="540000" indent="-180000">
              <a:spcBef>
                <a:spcPts val="0"/>
              </a:spcBef>
              <a:defRPr sz="1000"/>
            </a:lvl4pPr>
            <a:lvl5pPr marL="720000" indent="-180000">
              <a:spcBef>
                <a:spcPts val="0"/>
              </a:spcBef>
              <a:defRPr sz="1000"/>
            </a:lvl5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 dirty="0"/>
          </a:p>
        </p:txBody>
      </p:sp>
      <p:sp>
        <p:nvSpPr>
          <p:cNvPr id="27" name="Tijdelijke aanduiding voor inhoud 26"/>
          <p:cNvSpPr>
            <a:spLocks noGrp="1"/>
          </p:cNvSpPr>
          <p:nvPr>
            <p:ph sz="quarter" idx="18"/>
          </p:nvPr>
        </p:nvSpPr>
        <p:spPr>
          <a:xfrm>
            <a:off x="4791267" y="3471287"/>
            <a:ext cx="1800000" cy="140243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  <a:lvl2pPr marL="180000" indent="-180000">
              <a:spcBef>
                <a:spcPts val="0"/>
              </a:spcBef>
              <a:defRPr sz="1100"/>
            </a:lvl2pPr>
            <a:lvl3pPr marL="360000" indent="-180000">
              <a:spcBef>
                <a:spcPts val="0"/>
              </a:spcBef>
              <a:defRPr sz="1000"/>
            </a:lvl3pPr>
            <a:lvl4pPr marL="540000" indent="-180000">
              <a:spcBef>
                <a:spcPts val="0"/>
              </a:spcBef>
              <a:defRPr sz="1000"/>
            </a:lvl4pPr>
            <a:lvl5pPr marL="720000" indent="-180000">
              <a:spcBef>
                <a:spcPts val="0"/>
              </a:spcBef>
              <a:defRPr sz="1000"/>
            </a:lvl5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 dirty="0"/>
          </a:p>
        </p:txBody>
      </p:sp>
      <p:sp>
        <p:nvSpPr>
          <p:cNvPr id="29" name="Tijdelijke aanduiding voor inhoud 28"/>
          <p:cNvSpPr>
            <a:spLocks noGrp="1"/>
          </p:cNvSpPr>
          <p:nvPr>
            <p:ph sz="quarter" idx="19"/>
          </p:nvPr>
        </p:nvSpPr>
        <p:spPr>
          <a:xfrm>
            <a:off x="6810534" y="3471287"/>
            <a:ext cx="1800000" cy="1402439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810433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  <a:lvl2pPr marL="180000" marR="0" indent="-180000" algn="l" defTabSz="81043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 sz="1100"/>
            </a:lvl2pPr>
            <a:lvl3pPr marL="360000" marR="0" indent="-180000" algn="l" defTabSz="81043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 sz="1000"/>
            </a:lvl3pPr>
            <a:lvl4pPr marL="540000" marR="0" indent="-180000" algn="l" defTabSz="81043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 sz="1000"/>
            </a:lvl4pPr>
            <a:lvl5pPr marL="720000" marR="0" indent="-180000" algn="l" defTabSz="81043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-"/>
              <a:tabLst/>
              <a:defRPr sz="1000"/>
            </a:lvl5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2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249502" y="5202001"/>
            <a:ext cx="644995" cy="30427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7023DB73-2268-AC4F-AC43-7C603D4DB5F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61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+K EMEA - Media Content slide (white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1" y="228865"/>
            <a:ext cx="6462712" cy="518166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A3E66-3FCC-4ECC-AD6C-39B1B840D809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468234" y="1297482"/>
            <a:ext cx="8207537" cy="3900378"/>
          </a:xfrm>
        </p:spPr>
        <p:txBody>
          <a:bodyPr/>
          <a:lstStyle>
            <a:lvl1pPr>
              <a:buClr>
                <a:schemeClr val="accent1"/>
              </a:buClr>
              <a:defRPr sz="2000"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Lucida Grande"/>
              <a:buChar char="+"/>
              <a:tabLst/>
              <a:defRPr sz="1800"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Lucida Grande"/>
              <a:buChar char="+"/>
              <a:tabLst/>
              <a:defRPr/>
            </a:lvl3pPr>
            <a:lvl4pPr marL="1600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Lucida Grande"/>
              <a:buChar char="+"/>
              <a:tabLst/>
              <a:defRPr/>
            </a:lvl4pPr>
            <a:lvl5pPr marL="2057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Lucida Grande"/>
              <a:buChar char="+"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062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/>
          <a:lstStyle>
            <a:lvl1pPr algn="ctr">
              <a:defRPr sz="5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3713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750" y="372339"/>
            <a:ext cx="8064500" cy="397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39750" y="985839"/>
            <a:ext cx="8064500" cy="4032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3" name="Afbeelding 2" descr="handbal logo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877" y="4936867"/>
            <a:ext cx="1768593" cy="650842"/>
          </a:xfrm>
          <a:prstGeom prst="rect">
            <a:avLst/>
          </a:prstGeom>
        </p:spPr>
      </p:pic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249502" y="5202001"/>
            <a:ext cx="644995" cy="30427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7023DB73-2268-AC4F-AC43-7C603D4DB5F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73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2" r:id="rId6"/>
    <p:sldLayoutId id="2147483683" r:id="rId7"/>
    <p:sldLayoutId id="2147483685" r:id="rId8"/>
  </p:sldLayoutIdLst>
  <p:hf hdr="0" ftr="0" dt="0"/>
  <p:txStyles>
    <p:titleStyle>
      <a:lvl1pPr algn="l" defTabSz="810433" rtl="0" eaLnBrk="1" latinLnBrk="0" hangingPunct="1">
        <a:spcBef>
          <a:spcPct val="0"/>
        </a:spcBef>
        <a:buNone/>
        <a:defRPr sz="24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810433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Tx/>
        <a:buFont typeface="Calibri" pitchFamily="34" charset="0"/>
        <a:buNone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180000" marR="0" indent="-180000" algn="l" defTabSz="810433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Tx/>
        <a:buSzTx/>
        <a:buFont typeface="Verdana" pitchFamily="34" charset="0"/>
        <a:buChar char="–"/>
        <a:tabLst/>
        <a:defRPr sz="12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360000" marR="0" indent="-180000" algn="l" defTabSz="810433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Tx/>
        <a:buSzTx/>
        <a:buFont typeface="Verdana" pitchFamily="34" charset="0"/>
        <a:buChar char="–"/>
        <a:tabLst/>
        <a:defRPr sz="10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40000" marR="0" indent="-180000" algn="l" defTabSz="810433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Tx/>
        <a:buSzTx/>
        <a:buFont typeface="Verdana" pitchFamily="34" charset="0"/>
        <a:buChar char="–"/>
        <a:tabLst/>
        <a:defRPr sz="1000" b="0" kern="1200">
          <a:solidFill>
            <a:schemeClr val="tx2"/>
          </a:solidFill>
          <a:latin typeface="+mn-lt"/>
          <a:ea typeface="+mn-ea"/>
          <a:cs typeface="+mn-cs"/>
        </a:defRPr>
      </a:lvl4pPr>
      <a:lvl5pPr marL="720000" marR="0" indent="-180000" algn="l" defTabSz="810433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Tx/>
        <a:buSzTx/>
        <a:buFont typeface="Verdana" pitchFamily="34" charset="0"/>
        <a:buChar char="–"/>
        <a:tabLst/>
        <a:defRPr sz="1000" b="0" kern="1200">
          <a:solidFill>
            <a:schemeClr val="tx2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4338" cy="372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4"/>
          <p:cNvSpPr>
            <a:spLocks noChangeArrowheads="1"/>
          </p:cNvSpPr>
          <p:nvPr userDrawn="1"/>
        </p:nvSpPr>
        <p:spPr bwMode="auto">
          <a:xfrm>
            <a:off x="1296988" y="0"/>
            <a:ext cx="8583612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6197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500" dirty="0">
              <a:solidFill>
                <a:srgbClr val="000000"/>
              </a:solidFill>
            </a:endParaRPr>
          </a:p>
        </p:txBody>
      </p:sp>
      <p:grpSp>
        <p:nvGrpSpPr>
          <p:cNvPr id="1028" name="Group 17"/>
          <p:cNvGrpSpPr>
            <a:grpSpLocks/>
          </p:cNvGrpSpPr>
          <p:nvPr userDrawn="1"/>
        </p:nvGrpSpPr>
        <p:grpSpPr bwMode="auto">
          <a:xfrm>
            <a:off x="0" y="0"/>
            <a:ext cx="9182100" cy="5757334"/>
            <a:chOff x="0" y="0"/>
            <a:chExt cx="5784" cy="4352"/>
          </a:xfrm>
        </p:grpSpPr>
        <p:pic>
          <p:nvPicPr>
            <p:cNvPr id="1029" name="Picture 5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34"/>
              <a:ext cx="1169" cy="2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69" cy="3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31" name="Text Box 8"/>
            <p:cNvSpPr txBox="1">
              <a:spLocks noChangeArrowheads="1"/>
            </p:cNvSpPr>
            <p:nvPr userDrawn="1"/>
          </p:nvSpPr>
          <p:spPr bwMode="auto">
            <a:xfrm>
              <a:off x="0" y="4108"/>
              <a:ext cx="5760" cy="244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76197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nl-NL" sz="1500" b="1" dirty="0">
                  <a:solidFill>
                    <a:srgbClr val="FFFFFF"/>
                  </a:solidFill>
                  <a:latin typeface="Bradley Hand ITC" panose="03070402050302030203" pitchFamily="66" charset="0"/>
                </a:rPr>
                <a:t>Handbal. Een dynamische sport voor mensen met passie!</a:t>
              </a:r>
            </a:p>
          </p:txBody>
        </p:sp>
        <p:pic>
          <p:nvPicPr>
            <p:cNvPr id="1032" name="Picture 15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6" y="0"/>
              <a:ext cx="1418" cy="1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543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67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anose="020B0604020202020204" pitchFamily="34" charset="0"/>
        </a:defRPr>
      </a:lvl5pPr>
      <a:lvl6pPr marL="380985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anose="020B0604020202020204" pitchFamily="34" charset="0"/>
        </a:defRPr>
      </a:lvl6pPr>
      <a:lvl7pPr marL="761970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anose="020B0604020202020204" pitchFamily="34" charset="0"/>
        </a:defRPr>
      </a:lvl7pPr>
      <a:lvl8pPr marL="1142954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anose="020B0604020202020204" pitchFamily="34" charset="0"/>
        </a:defRPr>
      </a:lvl8pPr>
      <a:lvl9pPr marL="1523939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85739" indent="-285739" algn="l" rtl="0" eaLnBrk="0" fontAlgn="base" hangingPunct="0">
        <a:spcBef>
          <a:spcPct val="20000"/>
        </a:spcBef>
        <a:spcAft>
          <a:spcPct val="0"/>
        </a:spcAft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rtl="0" eaLnBrk="0" fontAlgn="base" hangingPunct="0">
        <a:spcBef>
          <a:spcPct val="20000"/>
        </a:spcBef>
        <a:spcAft>
          <a:spcPct val="0"/>
        </a:spcAft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rtl="0" eaLnBrk="0" fontAlgn="base" hangingPunct="0">
        <a:spcBef>
          <a:spcPct val="20000"/>
        </a:spcBef>
        <a:spcAft>
          <a:spcPct val="0"/>
        </a:spcAft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rtl="0" eaLnBrk="0" fontAlgn="base" hangingPunct="0">
        <a:spcBef>
          <a:spcPct val="20000"/>
        </a:spcBef>
        <a:spcAft>
          <a:spcPct val="0"/>
        </a:spcAft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incom@handbal.n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2686" y="4078204"/>
            <a:ext cx="6192838" cy="128000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l-NL" dirty="0">
                <a:effectLst>
                  <a:glow rad="127000">
                    <a:schemeClr val="tx2">
                      <a:alpha val="39000"/>
                    </a:schemeClr>
                  </a:glow>
                </a:effectLst>
                <a:latin typeface="Arial" charset="0"/>
              </a:rPr>
              <a:t>Financiële Commissie</a:t>
            </a:r>
            <a:br>
              <a:rPr lang="nl-NL" dirty="0">
                <a:effectLst>
                  <a:glow rad="127000">
                    <a:schemeClr val="tx2">
                      <a:alpha val="39000"/>
                    </a:schemeClr>
                  </a:glow>
                </a:effectLst>
                <a:latin typeface="Arial" charset="0"/>
              </a:rPr>
            </a:br>
            <a:r>
              <a:rPr lang="nl-NL" sz="2800" b="0" dirty="0">
                <a:effectLst>
                  <a:glow rad="127000">
                    <a:schemeClr val="tx2">
                      <a:alpha val="39000"/>
                    </a:schemeClr>
                  </a:glow>
                </a:effectLst>
                <a:latin typeface="Arial" charset="0"/>
              </a:rPr>
              <a:t>ALV 25 november 2023</a:t>
            </a:r>
            <a:endParaRPr lang="nl-NL" sz="2800" b="0" dirty="0">
              <a:effectLst>
                <a:glow rad="127000">
                  <a:schemeClr val="tx2">
                    <a:alpha val="39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62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49" y="1081855"/>
            <a:ext cx="8064500" cy="412014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nl-NL" altLang="nl-NL" sz="1800" dirty="0">
                <a:solidFill>
                  <a:srgbClr val="000099"/>
                </a:solidFill>
              </a:rPr>
              <a:t> 	Samenstelling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nl-NL" altLang="nl-NL" sz="1800" dirty="0">
                <a:solidFill>
                  <a:srgbClr val="000099"/>
                </a:solidFill>
              </a:rPr>
              <a:t> 	Nieuwe werkwijze</a:t>
            </a:r>
            <a:endParaRPr lang="nl-NL" altLang="nl-NL" sz="1400" dirty="0">
              <a:solidFill>
                <a:srgbClr val="000099"/>
              </a:solidFill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nl-NL" altLang="nl-NL" sz="1800" dirty="0">
                <a:solidFill>
                  <a:srgbClr val="000099"/>
                </a:solidFill>
              </a:rPr>
              <a:t>	Jaarrekening 2022 – 2023</a:t>
            </a:r>
          </a:p>
          <a:p>
            <a:pPr>
              <a:lnSpc>
                <a:spcPct val="130000"/>
              </a:lnSpc>
            </a:pPr>
            <a:endParaRPr lang="nl-NL" altLang="nl-NL" sz="1800" dirty="0">
              <a:solidFill>
                <a:srgbClr val="000099"/>
              </a:solidFill>
            </a:endParaRPr>
          </a:p>
          <a:p>
            <a:pPr>
              <a:lnSpc>
                <a:spcPct val="130000"/>
              </a:lnSpc>
            </a:pPr>
            <a:r>
              <a:rPr lang="nl-NL" altLang="nl-NL" sz="1800" dirty="0">
                <a:solidFill>
                  <a:srgbClr val="000099"/>
                </a:solidFill>
              </a:rPr>
              <a:t>Appendix - Wat doet de Financiële Commissie?</a:t>
            </a:r>
            <a:br>
              <a:rPr lang="nl-NL" altLang="nl-NL" sz="2400" dirty="0">
                <a:solidFill>
                  <a:srgbClr val="000099"/>
                </a:solidFill>
              </a:rPr>
            </a:br>
            <a:endParaRPr lang="nl-NL" altLang="nl-NL" sz="2400" dirty="0">
              <a:solidFill>
                <a:srgbClr val="000099"/>
              </a:solidFill>
            </a:endParaRPr>
          </a:p>
          <a:p>
            <a:pPr>
              <a:lnSpc>
                <a:spcPct val="130000"/>
              </a:lnSpc>
            </a:pPr>
            <a:endParaRPr lang="nl-NL" altLang="nl-NL" sz="24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DA3E66-3FCC-4ECC-AD6C-39B1B840D809}" type="slidenum">
              <a:rPr lang="en-GB" smtClean="0"/>
              <a:t>2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A08D20-7B1A-0508-5DF3-190E304650F0}"/>
              </a:ext>
            </a:extLst>
          </p:cNvPr>
          <p:cNvSpPr txBox="1">
            <a:spLocks/>
          </p:cNvSpPr>
          <p:nvPr/>
        </p:nvSpPr>
        <p:spPr>
          <a:xfrm>
            <a:off x="539750" y="372338"/>
            <a:ext cx="8064500" cy="397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810433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altLang="nl-N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9052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Samenstelling </a:t>
            </a:r>
            <a:r>
              <a:rPr lang="nl-NL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Financiële</a:t>
            </a:r>
            <a:r>
              <a:rPr lang="nl-NL" altLang="nl-N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Commissie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49" y="1321886"/>
            <a:ext cx="8064500" cy="2936078"/>
          </a:xfrm>
        </p:spPr>
        <p:txBody>
          <a:bodyPr>
            <a:no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nl-NL" altLang="nl-NL" sz="1800" b="1" dirty="0">
                <a:solidFill>
                  <a:srgbClr val="000099"/>
                </a:solidFill>
              </a:rPr>
              <a:t>Leden</a:t>
            </a:r>
          </a:p>
          <a:p>
            <a:pPr marL="465750" lvl="1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nl-NL" altLang="nl-NL" sz="1400" dirty="0">
                <a:solidFill>
                  <a:srgbClr val="000099"/>
                </a:solidFill>
              </a:rPr>
              <a:t>Rachelle Philipsen</a:t>
            </a:r>
          </a:p>
          <a:p>
            <a:pPr marL="465750" lvl="1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nl-NL" altLang="nl-NL" sz="1400" dirty="0">
                <a:solidFill>
                  <a:srgbClr val="000099"/>
                </a:solidFill>
              </a:rPr>
              <a:t>Rik Sinnige</a:t>
            </a:r>
          </a:p>
          <a:p>
            <a:pPr marL="465750" lvl="1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nl-NL" altLang="nl-NL" sz="1400" dirty="0">
                <a:solidFill>
                  <a:srgbClr val="000099"/>
                </a:solidFill>
              </a:rPr>
              <a:t>Ronald Thijssen</a:t>
            </a:r>
          </a:p>
          <a:p>
            <a:pPr marL="465750" lvl="1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nl-NL" altLang="nl-NL" sz="1400" dirty="0">
                <a:solidFill>
                  <a:srgbClr val="000099"/>
                </a:solidFill>
              </a:rPr>
              <a:t>Alexander Plum</a:t>
            </a:r>
          </a:p>
          <a:p>
            <a:pPr marL="465750" lvl="1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nl-NL" altLang="nl-NL" sz="1400" dirty="0">
                <a:solidFill>
                  <a:srgbClr val="000099"/>
                </a:solidFill>
              </a:rPr>
              <a:t>Arjan Spoelman (voorzitter)</a:t>
            </a:r>
          </a:p>
          <a:p>
            <a:pPr>
              <a:lnSpc>
                <a:spcPct val="130000"/>
              </a:lnSpc>
              <a:defRPr/>
            </a:pPr>
            <a:br>
              <a:rPr lang="nl-NL" altLang="nl-NL" sz="1800" b="1" dirty="0">
                <a:solidFill>
                  <a:srgbClr val="000099"/>
                </a:solidFill>
              </a:rPr>
            </a:br>
            <a:r>
              <a:rPr lang="nl-NL" altLang="nl-NL" sz="1800" b="1" dirty="0">
                <a:solidFill>
                  <a:srgbClr val="000099"/>
                </a:solidFill>
              </a:rPr>
              <a:t>Vragen?</a:t>
            </a:r>
          </a:p>
          <a:p>
            <a:r>
              <a:rPr lang="nl-NL" altLang="nl-NL" sz="1600" dirty="0">
                <a:solidFill>
                  <a:srgbClr val="000099"/>
                </a:solidFill>
              </a:rPr>
              <a:t>U kunt ons ook bereiken via de email: </a:t>
            </a:r>
            <a:r>
              <a:rPr lang="nl-NL" altLang="en-US" sz="1600" dirty="0">
                <a:hlinkClick r:id="rId2"/>
              </a:rPr>
              <a:t>fincom@handbal.nl</a:t>
            </a:r>
            <a:endParaRPr lang="nl-NL" altLang="nl-NL" sz="16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DA3E66-3FCC-4ECC-AD6C-39B1B840D80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714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346" y="472399"/>
            <a:ext cx="4180840" cy="397600"/>
          </a:xfrm>
        </p:spPr>
        <p:txBody>
          <a:bodyPr/>
          <a:lstStyle/>
          <a:p>
            <a:r>
              <a:rPr lang="nl-NL" altLang="nl-N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Nieuwe werkwijze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49" y="1210049"/>
            <a:ext cx="8330874" cy="389965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N.a.v. de discussies in de laatste ALV heeft de FC besloten om de </a:t>
            </a:r>
            <a:r>
              <a:rPr lang="nl-NL" altLang="nl-NL" sz="1600">
                <a:solidFill>
                  <a:srgbClr val="000099"/>
                </a:solidFill>
              </a:rPr>
              <a:t>werkwijze aan te passen: </a:t>
            </a:r>
            <a:endParaRPr lang="nl-NL" altLang="nl-NL" sz="1600" dirty="0">
              <a:solidFill>
                <a:srgbClr val="000099"/>
              </a:solidFill>
            </a:endParaRP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1. Technische controle</a:t>
            </a: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 	&gt;&gt; zijn de cijfers goed, zitten er geen vreemde zaken in?</a:t>
            </a: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2. Bijzonderheden jaarrekening </a:t>
            </a: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   	&gt;&gt; zijn er bijzonderheden die nadere uitleg nodig hebben?</a:t>
            </a: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3. Begroting vs. Jaarrekening </a:t>
            </a: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	&gt;&gt; zitten er verschillen tussen de begroting en de jaarrekening?</a:t>
            </a: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4. Doelmatigheid </a:t>
            </a: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	&gt;&gt; worden de doelen met de ingezette middelen gehaald?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DA3E66-3FCC-4ECC-AD6C-39B1B840D80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28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BCAE42-48BE-1808-8300-F326F3A0E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346" y="1248839"/>
            <a:ext cx="8064500" cy="403225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sz="1600" dirty="0">
                <a:solidFill>
                  <a:srgbClr val="000099"/>
                </a:solidFill>
              </a:rPr>
              <a:t>KPI</a:t>
            </a:r>
          </a:p>
          <a:p>
            <a:pPr marL="522900" lvl="1" indent="-342900"/>
            <a:r>
              <a:rPr lang="nl-NL" sz="1400" dirty="0" err="1">
                <a:solidFill>
                  <a:srgbClr val="000099"/>
                </a:solidFill>
              </a:rPr>
              <a:t>KPI’s</a:t>
            </a:r>
            <a:r>
              <a:rPr lang="nl-NL" sz="1400" dirty="0">
                <a:solidFill>
                  <a:srgbClr val="000099"/>
                </a:solidFill>
              </a:rPr>
              <a:t> zijn voor 2023 - 2024 gedefinieerd. In seizoen 2022-2023 door de FC geen onderzoek naar doelmatigheid, alleen naar financiele resultaten  </a:t>
            </a:r>
          </a:p>
          <a:p>
            <a:pPr marL="522900" lvl="1" indent="-342900"/>
            <a:r>
              <a:rPr lang="nl-NL" sz="1400" dirty="0">
                <a:solidFill>
                  <a:srgbClr val="000099"/>
                </a:solidFill>
              </a:rPr>
              <a:t>Elk kwartaal heeft FC inzicht in behaalde resultaten </a:t>
            </a:r>
          </a:p>
          <a:p>
            <a:pPr marL="522900" lvl="1" indent="-342900">
              <a:buFont typeface="+mj-lt"/>
              <a:buAutoNum type="arabicPeriod"/>
            </a:pPr>
            <a:endParaRPr lang="nl-NL" sz="1400" dirty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1600" dirty="0">
                <a:solidFill>
                  <a:srgbClr val="000099"/>
                </a:solidFill>
              </a:rPr>
              <a:t>Betwiste vordering in kosten</a:t>
            </a:r>
          </a:p>
          <a:p>
            <a:pPr marL="522900" lvl="1" indent="-342900"/>
            <a:r>
              <a:rPr lang="nl-NL" sz="1400" dirty="0">
                <a:solidFill>
                  <a:srgbClr val="000099"/>
                </a:solidFill>
              </a:rPr>
              <a:t>Vanwege voorzichtigheidsprincipe is een onterechte factuur van failliet bedrijf wel in de cijfers opgenomen. Na opmaken jaarrekening bleek dat deze niet betaald hoeft te worden. </a:t>
            </a:r>
          </a:p>
          <a:p>
            <a:pPr marL="522900" lvl="1" indent="-342900"/>
            <a:endParaRPr lang="nl-NL" sz="1400" dirty="0">
              <a:solidFill>
                <a:srgbClr val="000099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1600" dirty="0">
                <a:solidFill>
                  <a:srgbClr val="000099"/>
                </a:solidFill>
              </a:rPr>
              <a:t>Extra reis en verblijfkosten en reiskosten woon-werkverkeer hoger.</a:t>
            </a:r>
          </a:p>
          <a:p>
            <a:pPr marL="522900" lvl="1" indent="-342900"/>
            <a:r>
              <a:rPr lang="nl-NL" sz="1400" dirty="0">
                <a:solidFill>
                  <a:srgbClr val="000099"/>
                </a:solidFill>
              </a:rPr>
              <a:t>Betreft eenmalige extra compensatie als gevolg van hogere kosten benzine en andere kosten.</a:t>
            </a:r>
          </a:p>
          <a:p>
            <a:pPr marL="522900" lvl="1" indent="-342900"/>
            <a:r>
              <a:rPr lang="nl-NL" sz="1400" dirty="0">
                <a:solidFill>
                  <a:srgbClr val="000099"/>
                </a:solidFill>
              </a:rPr>
              <a:t>In ieder geval tot 31/12/2023, daarna onzeker.</a:t>
            </a:r>
          </a:p>
          <a:p>
            <a:pPr marL="522900" lvl="1" indent="-342900"/>
            <a:r>
              <a:rPr lang="nl-NL" sz="1400" dirty="0">
                <a:solidFill>
                  <a:srgbClr val="000099"/>
                </a:solidFill>
              </a:rPr>
              <a:t>Mogelijke impact op begroting 2023/2024</a:t>
            </a:r>
          </a:p>
          <a:p>
            <a:pPr marL="702900" lvl="2" indent="-342900"/>
            <a:r>
              <a:rPr lang="nl-NL" sz="1200" dirty="0">
                <a:solidFill>
                  <a:srgbClr val="000099"/>
                </a:solidFill>
              </a:rPr>
              <a:t>Verwachting dat dit in salarisverhoging is meegenomen.</a:t>
            </a:r>
          </a:p>
          <a:p>
            <a:pPr marL="342900" indent="-342900"/>
            <a:endParaRPr lang="nl-NL" sz="1600" dirty="0">
              <a:solidFill>
                <a:srgbClr val="000099"/>
              </a:solidFill>
            </a:endParaRPr>
          </a:p>
          <a:p>
            <a:pPr marL="522900" lvl="1" indent="-342900"/>
            <a:endParaRPr lang="nl-NL" sz="1400" dirty="0">
              <a:solidFill>
                <a:srgbClr val="000099"/>
              </a:solidFill>
            </a:endParaRPr>
          </a:p>
          <a:p>
            <a:pPr marL="342900" indent="-342900"/>
            <a:endParaRPr lang="nl-NL" sz="1600" dirty="0">
              <a:solidFill>
                <a:srgbClr val="000099"/>
              </a:solidFill>
            </a:endParaRPr>
          </a:p>
          <a:p>
            <a:pPr marL="342900" indent="-342900"/>
            <a:endParaRPr lang="nl-NL" sz="1600" dirty="0">
              <a:solidFill>
                <a:srgbClr val="000099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02D04C-BE3A-1548-633F-5EF1E24EE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023DB73-2268-AC4F-AC43-7C603D4DB5F6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4D808A3-2E00-F78A-86E7-E0CC6A36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346" y="472399"/>
            <a:ext cx="4180840" cy="397600"/>
          </a:xfrm>
        </p:spPr>
        <p:txBody>
          <a:bodyPr/>
          <a:lstStyle/>
          <a:p>
            <a:r>
              <a:rPr lang="nl-NL" altLang="nl-N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Jaarrekening 2022 - 2023</a:t>
            </a:r>
          </a:p>
        </p:txBody>
      </p:sp>
    </p:spTree>
    <p:extLst>
      <p:ext uri="{BB962C8B-B14F-4D97-AF65-F5344CB8AC3E}">
        <p14:creationId xmlns:p14="http://schemas.microsoft.com/office/powerpoint/2010/main" val="122603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953904"/>
            <a:ext cx="8064500" cy="348474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nl-NL" altLang="nl-NL" sz="1600" b="1" dirty="0">
                <a:solidFill>
                  <a:srgbClr val="000099"/>
                </a:solidFill>
              </a:rPr>
              <a:t>Oordeel Financiële Commissie</a:t>
            </a: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De Financiële Commissie heeft gedetailleerde onderbouwingen ontvangen van de individuele posten en heeft voldoende informatie ontvangen om zich een oordeel te kunnen vormen over de cijfers. </a:t>
            </a: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Wij menen dat de informatie zoals verstrekt aan de Bondsvergadering van voldoende diepgang is om een oordeel te vormen over de cijfers.</a:t>
            </a:r>
            <a:br>
              <a:rPr lang="nl-NL" altLang="nl-NL" sz="1600" dirty="0">
                <a:solidFill>
                  <a:srgbClr val="000099"/>
                </a:solidFill>
              </a:rPr>
            </a:br>
            <a:br>
              <a:rPr lang="nl-NL" altLang="nl-NL" sz="1600" dirty="0">
                <a:solidFill>
                  <a:srgbClr val="000099"/>
                </a:solidFill>
              </a:rPr>
            </a:br>
            <a:r>
              <a:rPr lang="nl-NL" altLang="nl-NL" sz="1600" b="1" dirty="0">
                <a:solidFill>
                  <a:srgbClr val="000099"/>
                </a:solidFill>
              </a:rPr>
              <a:t>Advies Financiële Commissie</a:t>
            </a:r>
          </a:p>
          <a:p>
            <a:pPr>
              <a:lnSpc>
                <a:spcPct val="130000"/>
              </a:lnSpc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De Financiële Commissie geeft een positief advies aan de Bondsvergadering om de jaarrekening voor 2023/2024 goed te keuren.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DA3E66-3FCC-4ECC-AD6C-39B1B840D809}" type="slidenum">
              <a:rPr lang="en-GB" smtClean="0"/>
              <a:t>6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CC2F65A-891C-54F5-260D-4BC9B633F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346" y="472399"/>
            <a:ext cx="4180840" cy="397600"/>
          </a:xfrm>
        </p:spPr>
        <p:txBody>
          <a:bodyPr/>
          <a:lstStyle/>
          <a:p>
            <a:r>
              <a:rPr lang="nl-NL" altLang="nl-NL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Jaarrekening 2022 - 2023</a:t>
            </a:r>
          </a:p>
        </p:txBody>
      </p:sp>
    </p:spTree>
    <p:extLst>
      <p:ext uri="{BB962C8B-B14F-4D97-AF65-F5344CB8AC3E}">
        <p14:creationId xmlns:p14="http://schemas.microsoft.com/office/powerpoint/2010/main" val="3570181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2686" y="3522727"/>
            <a:ext cx="6192838" cy="175336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l-NL" dirty="0">
                <a:effectLst>
                  <a:glow rad="127000">
                    <a:schemeClr val="tx2">
                      <a:alpha val="39000"/>
                    </a:schemeClr>
                  </a:glow>
                </a:effectLst>
                <a:latin typeface="Arial" charset="0"/>
              </a:rPr>
              <a:t>Financiële Commissie</a:t>
            </a:r>
            <a:br>
              <a:rPr lang="nl-NL" dirty="0">
                <a:effectLst>
                  <a:glow rad="127000">
                    <a:schemeClr val="tx2">
                      <a:alpha val="39000"/>
                    </a:schemeClr>
                  </a:glow>
                </a:effectLst>
                <a:latin typeface="Arial" charset="0"/>
              </a:rPr>
            </a:br>
            <a:r>
              <a:rPr lang="nl-NL" altLang="nl-NL" sz="2800" dirty="0">
                <a:solidFill>
                  <a:schemeClr val="accent2"/>
                </a:solidFill>
              </a:rPr>
              <a:t>Appendix: Taken van de </a:t>
            </a:r>
            <a:r>
              <a:rPr lang="nl-NL" altLang="en-US" sz="2800" dirty="0">
                <a:solidFill>
                  <a:schemeClr val="accent2"/>
                </a:solidFill>
              </a:rPr>
              <a:t>Financiële</a:t>
            </a:r>
            <a:r>
              <a:rPr lang="nl-NL" altLang="nl-NL" sz="2800" dirty="0">
                <a:solidFill>
                  <a:schemeClr val="accent2"/>
                </a:solidFill>
              </a:rPr>
              <a:t> Commissie</a:t>
            </a:r>
            <a:br>
              <a:rPr lang="nl-NL" sz="2800" b="0" dirty="0">
                <a:effectLst>
                  <a:glow rad="127000">
                    <a:schemeClr val="tx2">
                      <a:alpha val="39000"/>
                    </a:schemeClr>
                  </a:glow>
                </a:effectLst>
                <a:latin typeface="Arial" charset="0"/>
              </a:rPr>
            </a:br>
            <a:r>
              <a:rPr lang="nl-NL" sz="2800" b="0" dirty="0">
                <a:effectLst>
                  <a:glow rad="127000">
                    <a:schemeClr val="tx2">
                      <a:alpha val="39000"/>
                    </a:schemeClr>
                  </a:glow>
                </a:effectLst>
                <a:latin typeface="Arial" charset="0"/>
              </a:rPr>
              <a:t>ALV 25 November 2023</a:t>
            </a:r>
            <a:endParaRPr lang="nl-NL" sz="2800" b="0" dirty="0">
              <a:effectLst>
                <a:glow rad="127000">
                  <a:schemeClr val="tx2">
                    <a:alpha val="39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65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altLang="nl-NL" dirty="0">
                <a:solidFill>
                  <a:schemeClr val="accent2"/>
                </a:solidFill>
              </a:rPr>
              <a:t>Wat doet de </a:t>
            </a:r>
            <a:r>
              <a:rPr lang="nl-NL" altLang="en-US" dirty="0">
                <a:solidFill>
                  <a:schemeClr val="accent2"/>
                </a:solidFill>
              </a:rPr>
              <a:t>Financiële</a:t>
            </a:r>
            <a:r>
              <a:rPr lang="nl-NL" altLang="nl-NL" dirty="0">
                <a:solidFill>
                  <a:schemeClr val="accent2"/>
                </a:solidFill>
              </a:rPr>
              <a:t> Commissie?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313" y="997187"/>
            <a:ext cx="8064500" cy="436102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defRPr/>
            </a:pPr>
            <a:r>
              <a:rPr lang="nl-NL" altLang="nl-NL" sz="1800" b="1" dirty="0">
                <a:solidFill>
                  <a:srgbClr val="000099"/>
                </a:solidFill>
              </a:rPr>
              <a:t>Taken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rgbClr val="000099"/>
                </a:solidFill>
              </a:rPr>
              <a:t> </a:t>
            </a:r>
            <a:r>
              <a:rPr lang="nl-NL" sz="1600" dirty="0">
                <a:solidFill>
                  <a:srgbClr val="000099"/>
                </a:solidFill>
              </a:rPr>
              <a:t>De Financiële Commissie (FC) wordt benoemd door de Bondsvergadering en adviseert de Bondsvergadering over de begroting en de jaarrekening.</a:t>
            </a:r>
            <a:br>
              <a:rPr lang="nl-NL" sz="1600" dirty="0">
                <a:solidFill>
                  <a:srgbClr val="000099"/>
                </a:solidFill>
              </a:rPr>
            </a:br>
            <a:endParaRPr lang="nl-NL" sz="1600" dirty="0">
              <a:solidFill>
                <a:srgbClr val="000099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rgbClr val="000099"/>
                </a:solidFill>
              </a:rPr>
              <a:t> De FC stelt vast dat de Bondsvergadering juist, volledig en tijdig wordt geïnformeerd over financiële ontwikkelingen.</a:t>
            </a:r>
            <a:br>
              <a:rPr lang="nl-NL" sz="1600" dirty="0">
                <a:solidFill>
                  <a:srgbClr val="000099"/>
                </a:solidFill>
              </a:rPr>
            </a:br>
            <a:endParaRPr lang="nl-NL" sz="1600" dirty="0">
              <a:solidFill>
                <a:srgbClr val="000099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rgbClr val="000099"/>
                </a:solidFill>
              </a:rPr>
              <a:t> De FC adviseert de Bondsvergadering en het Bondsbestuur gevraagd en ongevraagd over financiële aangelegenheden en over de doelmatigheid.</a:t>
            </a:r>
            <a:br>
              <a:rPr lang="nl-NL" sz="1600" dirty="0">
                <a:solidFill>
                  <a:srgbClr val="000099"/>
                </a:solidFill>
              </a:rPr>
            </a:br>
            <a:endParaRPr lang="nl-NL" sz="1600" dirty="0">
              <a:solidFill>
                <a:srgbClr val="000099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rgbClr val="000099"/>
                </a:solidFill>
              </a:rPr>
              <a:t> De FC heeft voorts focus op:</a:t>
            </a:r>
            <a:br>
              <a:rPr lang="nl-NL" sz="1600" dirty="0">
                <a:solidFill>
                  <a:srgbClr val="000099"/>
                </a:solidFill>
              </a:rPr>
            </a:br>
            <a:r>
              <a:rPr lang="nl-NL" sz="1600" dirty="0">
                <a:solidFill>
                  <a:srgbClr val="000099"/>
                </a:solidFill>
              </a:rPr>
              <a:t>- Realisatie ten opzichte van de begroting</a:t>
            </a:r>
            <a:br>
              <a:rPr lang="nl-NL" sz="1600" dirty="0">
                <a:solidFill>
                  <a:srgbClr val="000099"/>
                </a:solidFill>
              </a:rPr>
            </a:br>
            <a:r>
              <a:rPr lang="nl-NL" sz="1600" dirty="0">
                <a:solidFill>
                  <a:srgbClr val="000099"/>
                </a:solidFill>
              </a:rPr>
              <a:t>- De financiële stabiliteit en de continuïteit van het NHV zowel op de korte als op de lange termijn.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CDA3E66-3FCC-4ECC-AD6C-39B1B840D80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398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150" y="372339"/>
            <a:ext cx="5975350" cy="397600"/>
          </a:xfrm>
        </p:spPr>
        <p:txBody>
          <a:bodyPr/>
          <a:lstStyle/>
          <a:p>
            <a:r>
              <a:rPr lang="nl-NL" altLang="nl-NL" dirty="0">
                <a:solidFill>
                  <a:schemeClr val="accent2"/>
                </a:solidFill>
              </a:rPr>
              <a:t>Wat doet de </a:t>
            </a:r>
            <a:r>
              <a:rPr lang="nl-NL" altLang="en-US" dirty="0">
                <a:solidFill>
                  <a:schemeClr val="accent2"/>
                </a:solidFill>
              </a:rPr>
              <a:t>Financiële</a:t>
            </a:r>
            <a:r>
              <a:rPr lang="nl-NL" altLang="nl-NL" dirty="0">
                <a:solidFill>
                  <a:schemeClr val="accent2"/>
                </a:solidFill>
              </a:rPr>
              <a:t> Commissie niet?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49" y="1125458"/>
            <a:ext cx="8064500" cy="3880115"/>
          </a:xfrm>
        </p:spPr>
        <p:txBody>
          <a:bodyPr>
            <a:no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De FC initieert geen beleid:</a:t>
            </a:r>
            <a:br>
              <a:rPr lang="nl-NL" altLang="nl-NL" sz="1600" dirty="0">
                <a:solidFill>
                  <a:srgbClr val="000099"/>
                </a:solidFill>
              </a:rPr>
            </a:br>
            <a:r>
              <a:rPr lang="nl-NL" altLang="nl-NL" sz="1600" dirty="0">
                <a:solidFill>
                  <a:srgbClr val="000099"/>
                </a:solidFill>
              </a:rPr>
              <a:t>- Bondsbestuur initieert / voert uit / informeert Bondsvergadering.</a:t>
            </a:r>
            <a:br>
              <a:rPr lang="nl-NL" altLang="nl-NL" sz="1600" dirty="0">
                <a:solidFill>
                  <a:srgbClr val="000099"/>
                </a:solidFill>
              </a:rPr>
            </a:br>
            <a:r>
              <a:rPr lang="nl-NL" altLang="nl-NL" sz="1600" dirty="0">
                <a:solidFill>
                  <a:srgbClr val="000099"/>
                </a:solidFill>
              </a:rPr>
              <a:t>- FC beoordeelt en rapporteert over de verstrekte informatie.</a:t>
            </a:r>
            <a:br>
              <a:rPr lang="nl-NL" altLang="nl-NL" sz="1600" dirty="0">
                <a:solidFill>
                  <a:srgbClr val="000099"/>
                </a:solidFill>
              </a:rPr>
            </a:br>
            <a:r>
              <a:rPr lang="nl-NL" altLang="nl-NL" sz="1600" dirty="0">
                <a:solidFill>
                  <a:srgbClr val="000099"/>
                </a:solidFill>
              </a:rPr>
              <a:t>- Bondsvergadering accordeert de Begroting en de Jaarrekening.</a:t>
            </a:r>
            <a:br>
              <a:rPr lang="nl-NL" altLang="nl-NL" sz="1600" dirty="0">
                <a:solidFill>
                  <a:srgbClr val="000099"/>
                </a:solidFill>
              </a:rPr>
            </a:br>
            <a:endParaRPr lang="nl-NL" altLang="nl-NL" sz="1600" dirty="0">
              <a:solidFill>
                <a:srgbClr val="000099"/>
              </a:solidFill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nl-NL" altLang="nl-NL" sz="1600" dirty="0">
                <a:solidFill>
                  <a:srgbClr val="000099"/>
                </a:solidFill>
              </a:rPr>
              <a:t>De FC voert geen Accountantscontrole uit. </a:t>
            </a:r>
            <a:br>
              <a:rPr lang="nl-NL" altLang="nl-NL" sz="1600" dirty="0">
                <a:solidFill>
                  <a:srgbClr val="000099"/>
                </a:solidFill>
              </a:rPr>
            </a:br>
            <a:r>
              <a:rPr lang="nl-NL" altLang="nl-NL" sz="1600" dirty="0">
                <a:solidFill>
                  <a:srgbClr val="000099"/>
                </a:solidFill>
              </a:rPr>
              <a:t>- </a:t>
            </a:r>
            <a:r>
              <a:rPr lang="nl-NL" sz="1600" dirty="0">
                <a:solidFill>
                  <a:srgbClr val="000099"/>
                </a:solidFill>
              </a:rPr>
              <a:t>Deze controle wordt verricht door een externe accountant</a:t>
            </a:r>
            <a:r>
              <a:rPr lang="nl-NL" altLang="nl-NL" sz="1600" dirty="0">
                <a:solidFill>
                  <a:srgbClr val="000099"/>
                </a:solidFill>
              </a:rPr>
              <a:t>. </a:t>
            </a:r>
            <a:br>
              <a:rPr lang="nl-NL" altLang="nl-NL" sz="1600" dirty="0">
                <a:solidFill>
                  <a:srgbClr val="000099"/>
                </a:solidFill>
              </a:rPr>
            </a:br>
            <a:r>
              <a:rPr lang="nl-NL" altLang="nl-NL" sz="1600" dirty="0">
                <a:solidFill>
                  <a:srgbClr val="000099"/>
                </a:solidFill>
              </a:rPr>
              <a:t>- De FC is betrokken bij de benoeming van de accountant.</a:t>
            </a:r>
            <a:br>
              <a:rPr lang="nl-NL" altLang="nl-NL" sz="1600" dirty="0">
                <a:solidFill>
                  <a:srgbClr val="000099"/>
                </a:solidFill>
              </a:rPr>
            </a:br>
            <a:r>
              <a:rPr lang="nl-NL" altLang="nl-NL" sz="1600" dirty="0">
                <a:solidFill>
                  <a:srgbClr val="000099"/>
                </a:solidFill>
              </a:rPr>
              <a:t>- De FC neemt kennis van de bevindingen van de accountant</a:t>
            </a:r>
            <a:br>
              <a:rPr lang="nl-NL" altLang="nl-NL" sz="1600" dirty="0">
                <a:solidFill>
                  <a:srgbClr val="000099"/>
                </a:solidFill>
              </a:rPr>
            </a:br>
            <a:r>
              <a:rPr lang="nl-NL" altLang="nl-NL" sz="1600" dirty="0">
                <a:solidFill>
                  <a:srgbClr val="000099"/>
                </a:solidFill>
              </a:rPr>
              <a:t>(FC is in bijzondere omstandigheden een direct aanspreekpunt voor de Accountant).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43807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thema">
  <a:themeElements>
    <a:clrScheme name="Handbal bond">
      <a:dk1>
        <a:srgbClr val="000000"/>
      </a:dk1>
      <a:lt1>
        <a:srgbClr val="FFFFFF"/>
      </a:lt1>
      <a:dk2>
        <a:srgbClr val="58585A"/>
      </a:dk2>
      <a:lt2>
        <a:srgbClr val="DDDDDD"/>
      </a:lt2>
      <a:accent1>
        <a:srgbClr val="0A2B78"/>
      </a:accent1>
      <a:accent2>
        <a:srgbClr val="ADD3F7"/>
      </a:accent2>
      <a:accent3>
        <a:srgbClr val="D50016"/>
      </a:accent3>
      <a:accent4>
        <a:srgbClr val="FF6800"/>
      </a:accent4>
      <a:accent5>
        <a:srgbClr val="00534C"/>
      </a:accent5>
      <a:accent6>
        <a:srgbClr val="BD1A8D"/>
      </a:accent6>
      <a:hlink>
        <a:srgbClr val="0000FF"/>
      </a:hlink>
      <a:folHlink>
        <a:srgbClr val="00FF0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tandaardontwerp">
  <a:themeElements>
    <a:clrScheme name="1_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Standaardthema.thmx</Template>
  <TotalTime>35</TotalTime>
  <Words>582</Words>
  <Application>Microsoft Office PowerPoint</Application>
  <PresentationFormat>Diavoorstelling (16:10)</PresentationFormat>
  <Paragraphs>63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Arial</vt:lpstr>
      <vt:lpstr>Bradley Hand ITC</vt:lpstr>
      <vt:lpstr>Calibri</vt:lpstr>
      <vt:lpstr>Lucida Grande</vt:lpstr>
      <vt:lpstr>Verdana</vt:lpstr>
      <vt:lpstr>Standaardthema</vt:lpstr>
      <vt:lpstr>1_Standaardontwerp</vt:lpstr>
      <vt:lpstr>Financiële Commissie ALV 25 november 2023</vt:lpstr>
      <vt:lpstr>PowerPoint-presentatie</vt:lpstr>
      <vt:lpstr>Samenstelling Financiële Commissie</vt:lpstr>
      <vt:lpstr>Nieuwe werkwijze</vt:lpstr>
      <vt:lpstr>Jaarrekening 2022 - 2023</vt:lpstr>
      <vt:lpstr>Jaarrekening 2022 - 2023</vt:lpstr>
      <vt:lpstr>Financiële Commissie Appendix: Taken van de Financiële Commissie ALV 25 November 2023</vt:lpstr>
      <vt:lpstr>Wat doet de Financiële Commissie?</vt:lpstr>
      <vt:lpstr>Wat doet de Financiële Commissie niet?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Mariska van Ravesteyn</dc:creator>
  <cp:lastModifiedBy>Arjan Spoelman</cp:lastModifiedBy>
  <cp:revision>252</cp:revision>
  <cp:lastPrinted>2018-05-07T06:40:39Z</cp:lastPrinted>
  <dcterms:created xsi:type="dcterms:W3CDTF">2016-02-28T18:46:39Z</dcterms:created>
  <dcterms:modified xsi:type="dcterms:W3CDTF">2023-11-19T14:00:13Z</dcterms:modified>
</cp:coreProperties>
</file>